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07" r:id="rId3"/>
    <p:sldId id="309" r:id="rId4"/>
    <p:sldId id="308" r:id="rId5"/>
    <p:sldId id="275" r:id="rId6"/>
    <p:sldId id="310" r:id="rId7"/>
    <p:sldId id="276" r:id="rId8"/>
    <p:sldId id="277" r:id="rId9"/>
    <p:sldId id="279" r:id="rId10"/>
    <p:sldId id="285" r:id="rId11"/>
    <p:sldId id="280" r:id="rId12"/>
    <p:sldId id="281" r:id="rId13"/>
    <p:sldId id="286" r:id="rId14"/>
    <p:sldId id="287" r:id="rId15"/>
    <p:sldId id="284" r:id="rId16"/>
    <p:sldId id="311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9" r:id="rId27"/>
    <p:sldId id="300" r:id="rId28"/>
    <p:sldId id="301" r:id="rId29"/>
    <p:sldId id="302" r:id="rId30"/>
    <p:sldId id="305" r:id="rId31"/>
    <p:sldId id="30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EEF"/>
    <a:srgbClr val="8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6" autoAdjust="0"/>
    <p:restoredTop sz="94660"/>
  </p:normalViewPr>
  <p:slideViewPr>
    <p:cSldViewPr snapToGrid="0">
      <p:cViewPr>
        <p:scale>
          <a:sx n="140" d="100"/>
          <a:sy n="140" d="100"/>
        </p:scale>
        <p:origin x="5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ru-RU" dirty="0"/>
              <a:t>Технологии программирования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E058D10-AA34-10CF-CA20-004191095328}"/>
              </a:ext>
            </a:extLst>
          </p:cNvPr>
          <p:cNvGrpSpPr/>
          <p:nvPr/>
        </p:nvGrpSpPr>
        <p:grpSpPr>
          <a:xfrm>
            <a:off x="3651703" y="2482900"/>
            <a:ext cx="4888593" cy="3778150"/>
            <a:chOff x="4097629" y="2270433"/>
            <a:chExt cx="4888593" cy="3778150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AFB14CA5-369E-453B-54A8-EEDCEDE5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629" y="3489633"/>
              <a:ext cx="2558950" cy="2558950"/>
            </a:xfrm>
            <a:prstGeom prst="rect">
              <a:avLst/>
            </a:prstGeom>
            <a:noFill/>
            <a:effectLst>
              <a:reflection endPos="0" dir="5400000" sy="-100000" algn="bl" rotWithShape="0"/>
              <a:softEdge rad="0"/>
            </a:effectLst>
          </p:spPr>
        </p:pic>
        <p:sp>
          <p:nvSpPr>
            <p:cNvPr id="12" name="Овальная выноска 11">
              <a:extLst>
                <a:ext uri="{FF2B5EF4-FFF2-40B4-BE49-F238E27FC236}">
                  <a16:creationId xmlns:a16="http://schemas.microsoft.com/office/drawing/2014/main" id="{CA245CE7-1CD0-F55B-96E7-F5226081CAAA}"/>
                </a:ext>
              </a:extLst>
            </p:cNvPr>
            <p:cNvSpPr/>
            <p:nvPr/>
          </p:nvSpPr>
          <p:spPr>
            <a:xfrm>
              <a:off x="4533130" y="2270433"/>
              <a:ext cx="4453092" cy="1219200"/>
            </a:xfrm>
            <a:prstGeom prst="wedgeEllipseCallou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DCF43B7-1075-DDAE-D8F3-ECD881137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87813" y="2482850"/>
            <a:ext cx="4452937" cy="1219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341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3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6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4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6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2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5D04-E78D-414F-8624-0C92129B48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7C952A4-B479-06DE-7342-EE53E965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5FB684ED-172E-61FD-77DA-1994F846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22663-F43A-4610-80B7-87FE109BAE06}" type="datetimeFigureOut">
              <a:rPr lang="en-US" smtClean="0"/>
              <a:t>3/17/24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EA71-FFE5-45B4-BE06-D04E74459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ru-RU" dirty="0"/>
              <a:t>Технологии программирования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EA5ED-3424-4777-B3F3-1E927E8DD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6109" y="2834033"/>
            <a:ext cx="3876744" cy="1545811"/>
          </a:xfrm>
        </p:spPr>
        <p:txBody>
          <a:bodyPr>
            <a:normAutofit/>
          </a:bodyPr>
          <a:lstStyle/>
          <a:p>
            <a:r>
              <a:rPr lang="ru-RU" dirty="0"/>
              <a:t>Да что за </a:t>
            </a:r>
            <a:r>
              <a:rPr lang="en-US" dirty="0"/>
              <a:t>Spring Framework</a:t>
            </a:r>
            <a:r>
              <a:rPr lang="ru-RU" dirty="0"/>
              <a:t>?!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E87A97-9644-E4A7-9395-5843919F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3519" y="1690688"/>
            <a:ext cx="9144962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865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Конструктор</a:t>
            </a:r>
            <a:r>
              <a:rPr lang="en-US" dirty="0"/>
              <a:t>.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329B4-848E-4C7B-5BE0-5D0D6374A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37" y="1690688"/>
            <a:ext cx="9018125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5993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Set-</a:t>
            </a:r>
            <a:r>
              <a:rPr lang="ru-RU" dirty="0"/>
              <a:t>метод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066C17-276A-2606-CACC-AA5771C0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569" y="1690688"/>
            <a:ext cx="8702862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5377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зависимостей. </a:t>
            </a:r>
            <a:r>
              <a:rPr lang="en-US" dirty="0"/>
              <a:t>Set</a:t>
            </a:r>
            <a:r>
              <a:rPr lang="ru-RU" dirty="0"/>
              <a:t>-метод.</a:t>
            </a:r>
            <a:r>
              <a:rPr lang="en-US" dirty="0"/>
              <a:t> Spring.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C00621-34DD-4773-6042-6E83E0F6C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860" y="1690688"/>
            <a:ext cx="8622280" cy="462003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1368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6E0A6-2042-4302-92A7-4C26D917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85" y="1690688"/>
            <a:ext cx="9977029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1806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Внедрение зависимостей</a:t>
            </a:r>
            <a:r>
              <a:rPr lang="en-US" dirty="0"/>
              <a:t>. </a:t>
            </a:r>
            <a:r>
              <a:rPr lang="ru-RU" dirty="0"/>
              <a:t>Свойства. </a:t>
            </a:r>
            <a:r>
              <a:rPr lang="en-US" dirty="0"/>
              <a:t>Spring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EA8EA-49BD-1862-2585-C3B29D3A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3615" y="1690688"/>
            <a:ext cx="9964770" cy="421633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2928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F0F32B5-9E2B-5EAD-FCD9-2A69D0541D0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Spring. </a:t>
            </a:r>
            <a:r>
              <a:rPr lang="ru-RU" dirty="0"/>
              <a:t>Особенности реализации</a:t>
            </a: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D14A3A-850B-8B68-5BE9-B2DED645279D}"/>
              </a:ext>
            </a:extLst>
          </p:cNvPr>
          <p:cNvSpPr/>
          <p:nvPr/>
        </p:nvSpPr>
        <p:spPr>
          <a:xfrm>
            <a:off x="990600" y="1843087"/>
            <a:ext cx="10210800" cy="449738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C4AE0C-CA0C-BD4F-717A-8F65F13CF74D}"/>
              </a:ext>
            </a:extLst>
          </p:cNvPr>
          <p:cNvSpPr/>
          <p:nvPr/>
        </p:nvSpPr>
        <p:spPr>
          <a:xfrm>
            <a:off x="990600" y="1843087"/>
            <a:ext cx="2041200" cy="4497387"/>
          </a:xfrm>
          <a:prstGeom prst="rect">
            <a:avLst/>
          </a:prstGeom>
          <a:solidFill>
            <a:srgbClr val="C8CEEF">
              <a:alpha val="2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+mj-lt"/>
              </a:rPr>
              <a:t>Этап 1.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+mj-lt"/>
              </a:rPr>
              <a:t>Парсинг конфигурации (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Xml, Groovy, Java Config</a:t>
            </a:r>
            <a:r>
              <a:rPr lang="ru-RU" dirty="0">
                <a:solidFill>
                  <a:srgbClr val="002060"/>
                </a:solidFill>
                <a:latin typeface="+mj-lt"/>
              </a:rPr>
              <a:t>)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 </a:t>
            </a:r>
            <a:r>
              <a:rPr lang="ru-RU" dirty="0">
                <a:solidFill>
                  <a:srgbClr val="002060"/>
                </a:solidFill>
                <a:latin typeface="+mj-lt"/>
              </a:rPr>
              <a:t>и создание всех описания всех бинов, которые нам понадобятся.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11C4CB0-6771-4738-E1DE-4457DD0DF458}"/>
              </a:ext>
            </a:extLst>
          </p:cNvPr>
          <p:cNvSpPr/>
          <p:nvPr/>
        </p:nvSpPr>
        <p:spPr>
          <a:xfrm>
            <a:off x="5074129" y="1843084"/>
            <a:ext cx="2041200" cy="4497387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+mj-lt"/>
              </a:rPr>
              <a:t>Этап 3.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+mj-lt"/>
              </a:rPr>
              <a:t>Создание кастомных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FactoryBean</a:t>
            </a:r>
            <a:endParaRPr lang="ru-RU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6514A94-0FBC-B347-F17F-B1D82A4D5759}"/>
              </a:ext>
            </a:extLst>
          </p:cNvPr>
          <p:cNvSpPr/>
          <p:nvPr/>
        </p:nvSpPr>
        <p:spPr>
          <a:xfrm>
            <a:off x="7114622" y="1843084"/>
            <a:ext cx="2041200" cy="4497387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+mj-lt"/>
              </a:rPr>
              <a:t>Этап 4.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+mj-lt"/>
              </a:rPr>
              <a:t>BeanFactory</a:t>
            </a:r>
            <a:r>
              <a:rPr lang="ru-RU" dirty="0">
                <a:solidFill>
                  <a:srgbClr val="002060"/>
                </a:solidFill>
                <a:latin typeface="+mj-lt"/>
              </a:rPr>
              <a:t> создает экземпляры бинов, при необходимости делегируя создание бина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FactoryBean</a:t>
            </a:r>
            <a:r>
              <a:rPr lang="ru-RU" dirty="0">
                <a:solidFill>
                  <a:srgbClr val="002060"/>
                </a:solidFill>
                <a:latin typeface="+mj-lt"/>
              </a:rPr>
              <a:t>  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3757DEC-4DDB-A770-6A9E-CCCA8824CC89}"/>
              </a:ext>
            </a:extLst>
          </p:cNvPr>
          <p:cNvSpPr/>
          <p:nvPr/>
        </p:nvSpPr>
        <p:spPr>
          <a:xfrm>
            <a:off x="9154408" y="1843081"/>
            <a:ext cx="2041200" cy="4497387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+mj-lt"/>
              </a:rPr>
              <a:t>Этап 5.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+mj-lt"/>
              </a:rPr>
              <a:t>Настройка созданных бинов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BD0A7F-8692-8B37-58DB-5F031329E9AB}"/>
              </a:ext>
            </a:extLst>
          </p:cNvPr>
          <p:cNvSpPr/>
          <p:nvPr/>
        </p:nvSpPr>
        <p:spPr>
          <a:xfrm>
            <a:off x="3033636" y="1843084"/>
            <a:ext cx="2041200" cy="4497387"/>
          </a:xfrm>
          <a:prstGeom prst="rect">
            <a:avLst/>
          </a:prstGeom>
          <a:solidFill>
            <a:srgbClr val="8AF4DE">
              <a:alpha val="2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+mj-lt"/>
              </a:rPr>
              <a:t>Этап 2.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+mj-lt"/>
              </a:rPr>
              <a:t>Настройка созданных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BeanDefinition</a:t>
            </a:r>
            <a:endParaRPr lang="ru-RU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12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Парсинг конфигурации и создание </a:t>
            </a:r>
            <a:r>
              <a:rPr lang="en-US" dirty="0"/>
              <a:t>BeanDefinition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505800" lvl="1" fontAlgn="base"/>
            <a:r>
              <a:rPr lang="en" sz="2800" b="1" i="0" u="none" strike="noStrike" dirty="0">
                <a:effectLst/>
              </a:rPr>
              <a:t>Xml </a:t>
            </a:r>
            <a:r>
              <a:rPr lang="ru-RU" sz="2800" b="1" i="0" u="none" strike="noStrike" dirty="0">
                <a:effectLst/>
              </a:rPr>
              <a:t>конфигурация </a:t>
            </a:r>
            <a:r>
              <a:rPr lang="ru-RU" sz="2800" b="0" i="0" u="none" strike="noStrike" dirty="0">
                <a:effectLst/>
              </a:rPr>
              <a:t>— </a:t>
            </a:r>
            <a:r>
              <a:rPr lang="en" sz="2800" b="0" i="0" u="none" strike="noStrike" dirty="0">
                <a:effectLst/>
              </a:rPr>
              <a:t>ClassPathXmlApplicationContext (</a:t>
            </a:r>
            <a:r>
              <a:rPr lang="en" sz="2800" b="1" i="0" u="none" strike="noStrike" dirty="0">
                <a:effectLst/>
              </a:rPr>
              <a:t>context.xml</a:t>
            </a:r>
            <a:r>
              <a:rPr lang="en" sz="2800" b="0" i="0" u="none" strike="noStrike" dirty="0">
                <a:effectLst/>
              </a:rPr>
              <a:t>)</a:t>
            </a:r>
            <a:endParaRPr lang="ru-RU" sz="2800" b="0" i="0" u="none" strike="noStrike" dirty="0">
              <a:effectLst/>
            </a:endParaRPr>
          </a:p>
          <a:p>
            <a:pPr marL="505800" lvl="1" fontAlgn="base"/>
            <a:endParaRPr lang="ru-RU" sz="2800" dirty="0"/>
          </a:p>
          <a:p>
            <a:pPr marL="505800" lvl="1" fontAlgn="base"/>
            <a:r>
              <a:rPr lang="ru-RU" sz="2800" b="1" i="0" u="none" strike="noStrike" dirty="0">
                <a:effectLst/>
              </a:rPr>
              <a:t>Конфигурация с помощью </a:t>
            </a:r>
            <a:r>
              <a:rPr lang="en-US" sz="2800" b="1" i="0" u="none" strike="noStrike" dirty="0">
                <a:effectLst/>
              </a:rPr>
              <a:t>Java:</a:t>
            </a:r>
            <a:endParaRPr lang="en" sz="2800" b="1" i="0" u="none" strike="noStrike" dirty="0">
              <a:effectLst/>
            </a:endParaRPr>
          </a:p>
          <a:p>
            <a:pPr marL="963000" lvl="2" fontAlgn="base"/>
            <a:r>
              <a:rPr lang="ru-RU" sz="2400" b="1" i="0" u="none" strike="noStrike" dirty="0">
                <a:effectLst/>
              </a:rPr>
              <a:t>Конфигурация через аннотации с указанием пакета для сканирования </a:t>
            </a:r>
            <a:r>
              <a:rPr lang="ru-RU" sz="2400" b="0" i="0" u="none" strike="noStrike" dirty="0">
                <a:effectLst/>
              </a:rPr>
              <a:t>— </a:t>
            </a:r>
            <a:r>
              <a:rPr lang="en" sz="2400" b="0" i="0" u="none" strike="noStrike" dirty="0">
                <a:effectLst/>
              </a:rPr>
              <a:t>AnnotationConfigApplicationContext (</a:t>
            </a:r>
            <a:r>
              <a:rPr lang="en" sz="2400" b="1" i="0" u="none" strike="noStrike" dirty="0">
                <a:effectLst/>
              </a:rPr>
              <a:t>package.name</a:t>
            </a:r>
            <a:r>
              <a:rPr lang="en" sz="2400" b="0" i="0" u="none" strike="noStrike" dirty="0">
                <a:effectLst/>
              </a:rPr>
              <a:t>)</a:t>
            </a:r>
          </a:p>
          <a:p>
            <a:pPr marL="963000" lvl="2" fontAlgn="base"/>
            <a:endParaRPr lang="en" sz="2400" b="0" i="0" u="none" strike="noStrike" dirty="0">
              <a:effectLst/>
            </a:endParaRPr>
          </a:p>
          <a:p>
            <a:pPr marL="963000" lvl="2" fontAlgn="base"/>
            <a:r>
              <a:rPr lang="ru-RU" sz="2400" b="1" i="0" u="none" strike="noStrike" dirty="0">
                <a:effectLst/>
              </a:rPr>
              <a:t>Конфигурация через аннотации с указанием класса (или массива классов) помеченного аннотацией @</a:t>
            </a:r>
            <a:r>
              <a:rPr lang="en" sz="2400" b="1" i="0" u="none" strike="noStrike" dirty="0">
                <a:effectLst/>
              </a:rPr>
              <a:t>Configuration –</a:t>
            </a:r>
            <a:r>
              <a:rPr lang="en" sz="2400" b="0" i="0" u="none" strike="noStrike" dirty="0">
                <a:effectLst/>
              </a:rPr>
              <a:t>AnnotationConfigApplicationContext (</a:t>
            </a:r>
            <a:r>
              <a:rPr lang="en" sz="2400" b="1" i="0" u="none" strike="noStrike" dirty="0">
                <a:effectLst/>
              </a:rPr>
              <a:t>JavaConfig.class</a:t>
            </a:r>
            <a:r>
              <a:rPr lang="en" sz="2400" b="0" i="0" u="none" strike="noStrike" dirty="0">
                <a:effectLst/>
              </a:rPr>
              <a:t>). </a:t>
            </a:r>
            <a:r>
              <a:rPr lang="ru-RU" sz="2400" b="0" i="0" u="none" strike="noStrike" dirty="0">
                <a:effectLst/>
              </a:rPr>
              <a:t>Этот способ конфигурации называется — </a:t>
            </a:r>
            <a:r>
              <a:rPr lang="en" sz="2400" b="0" i="0" u="none" strike="noStrike" dirty="0">
                <a:effectLst/>
              </a:rPr>
              <a:t>JavaConfig.</a:t>
            </a:r>
          </a:p>
          <a:p>
            <a:pPr marL="0" indent="0" algn="l" fontAlgn="base">
              <a:buNone/>
            </a:pPr>
            <a:endParaRPr lang="ru-RU" b="0" i="0" u="none" strike="noStrike" dirty="0">
              <a:solidFill>
                <a:srgbClr val="333333"/>
              </a:solidFill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ru-RU" b="0" i="0" u="none" strike="noStrike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1944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b="0" i="0" u="none" strike="noStrike" dirty="0">
                <a:effectLst/>
              </a:rPr>
              <a:t>Xml </a:t>
            </a:r>
            <a:r>
              <a:rPr lang="ru-RU" b="0" i="0" u="none" strike="noStrike" dirty="0">
                <a:effectLst/>
              </a:rPr>
              <a:t>конфигурация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b="0" i="0" u="none" strike="noStrike" dirty="0">
                <a:effectLst/>
              </a:rPr>
              <a:t>Для </a:t>
            </a:r>
            <a:r>
              <a:rPr lang="en" b="0" i="0" u="none" strike="noStrike" dirty="0">
                <a:effectLst/>
              </a:rPr>
              <a:t>Xml </a:t>
            </a:r>
            <a:r>
              <a:rPr lang="ru-RU" b="0" i="0" u="none" strike="noStrike" dirty="0">
                <a:effectLst/>
              </a:rPr>
              <a:t>конфигурации используется класс — </a:t>
            </a:r>
            <a:r>
              <a:rPr lang="en" b="0" i="1" u="none" strike="noStrike" dirty="0">
                <a:effectLst/>
              </a:rPr>
              <a:t>XmlBeanDefinitionReader</a:t>
            </a:r>
            <a:r>
              <a:rPr lang="en" b="0" i="0" u="none" strike="noStrike" dirty="0">
                <a:effectLst/>
              </a:rPr>
              <a:t>, </a:t>
            </a:r>
            <a:r>
              <a:rPr lang="ru-RU" b="0" i="0" u="none" strike="noStrike" dirty="0">
                <a:effectLst/>
              </a:rPr>
              <a:t>который реализует интерфейс </a:t>
            </a:r>
            <a:r>
              <a:rPr lang="en" b="0" i="1" u="none" strike="noStrike" dirty="0">
                <a:effectLst/>
              </a:rPr>
              <a:t>BeanDefinitionReader</a:t>
            </a:r>
            <a:r>
              <a:rPr lang="en" b="0" i="0" u="none" strike="noStrike" dirty="0">
                <a:effectLst/>
              </a:rPr>
              <a:t>. </a:t>
            </a:r>
            <a:endParaRPr lang="ru-RU" b="0" i="0" u="none" strike="noStrike" dirty="0">
              <a:effectLst/>
            </a:endParaRPr>
          </a:p>
          <a:p>
            <a:pPr marL="0" indent="0" algn="l" fontAlgn="base">
              <a:buNone/>
            </a:pPr>
            <a:r>
              <a:rPr lang="ru-RU" b="0" i="0" u="none" strike="noStrike" dirty="0">
                <a:effectLst/>
              </a:rPr>
              <a:t>Далее обрабатывается каждый элемент документа и если он является бином, то создается </a:t>
            </a:r>
            <a:r>
              <a:rPr lang="en" b="0" i="1" u="none" strike="noStrike" dirty="0">
                <a:effectLst/>
              </a:rPr>
              <a:t>BeanDefinition</a:t>
            </a:r>
            <a:r>
              <a:rPr lang="en" b="0" i="0" u="none" strike="noStrike" dirty="0">
                <a:effectLst/>
              </a:rPr>
              <a:t> </a:t>
            </a:r>
            <a:r>
              <a:rPr lang="ru-RU" b="0" i="0" u="none" strike="noStrike" dirty="0">
                <a:effectLst/>
              </a:rPr>
              <a:t>на основе заполненных данных</a:t>
            </a:r>
            <a:r>
              <a:rPr lang="en-US" dirty="0"/>
              <a:t>.</a:t>
            </a:r>
            <a:endParaRPr lang="ru-RU" dirty="0"/>
          </a:p>
          <a:p>
            <a:pPr marL="0" indent="0" algn="l" fontAlgn="base">
              <a:buNone/>
            </a:pPr>
            <a:r>
              <a:rPr lang="ru-RU" b="0" i="0" u="none" strike="noStrike" dirty="0">
                <a:effectLst/>
              </a:rPr>
              <a:t>Каждый </a:t>
            </a:r>
            <a:r>
              <a:rPr lang="en" b="0" i="1" u="none" strike="noStrike" dirty="0">
                <a:effectLst/>
              </a:rPr>
              <a:t>BeanDefinition</a:t>
            </a:r>
            <a:r>
              <a:rPr lang="ru-RU" b="0" i="1" u="none" strike="noStrike" dirty="0">
                <a:effectLst/>
              </a:rPr>
              <a:t> </a:t>
            </a:r>
            <a:r>
              <a:rPr lang="ru-RU" b="0" u="none" strike="noStrike" dirty="0">
                <a:effectLst/>
              </a:rPr>
              <a:t>вместе со своим именем</a:t>
            </a:r>
            <a:r>
              <a:rPr lang="en" b="0" i="0" u="none" strike="noStrike" dirty="0">
                <a:effectLst/>
              </a:rPr>
              <a:t> </a:t>
            </a:r>
            <a:r>
              <a:rPr lang="ru-RU" b="0" i="0" u="none" strike="noStrike" dirty="0">
                <a:effectLst/>
              </a:rPr>
              <a:t>помещается в </a:t>
            </a:r>
            <a:r>
              <a:rPr lang="en" b="0" i="0" u="none" strike="noStrike" dirty="0">
                <a:effectLst/>
              </a:rPr>
              <a:t>Map. Map </a:t>
            </a:r>
            <a:r>
              <a:rPr lang="ru-RU" b="0" i="0" u="none" strike="noStrike" dirty="0">
                <a:effectLst/>
              </a:rPr>
              <a:t>хранится в классе </a:t>
            </a:r>
            <a:r>
              <a:rPr lang="en" b="0" i="1" u="none" strike="noStrike" dirty="0">
                <a:effectLst/>
              </a:rPr>
              <a:t>DefaultListableBeanFactory</a:t>
            </a:r>
            <a:r>
              <a:rPr lang="en" b="0" i="0" u="none" strike="noStrike" dirty="0">
                <a:effectLst/>
              </a:rPr>
              <a:t>.</a:t>
            </a:r>
            <a:endParaRPr lang="ru-RU" b="0" i="0" u="none" strike="noStrike" dirty="0"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4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ru-RU" sz="4000" b="0" i="0" u="none" strike="noStrike" dirty="0">
                <a:effectLst/>
              </a:rPr>
              <a:t>Конфигурация через аннотации с указанием пакета для сканирования или </a:t>
            </a:r>
            <a:r>
              <a:rPr lang="en" sz="4000" b="0" i="0" u="none" strike="noStrike" dirty="0">
                <a:effectLst/>
              </a:rPr>
              <a:t>JavaConfig</a:t>
            </a:r>
            <a:endParaRPr lang="ru-RU" sz="4000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b="0" i="0" u="none" strike="noStrike" dirty="0">
                <a:effectLst/>
              </a:rPr>
              <a:t>Конфигурация через аннотации с указанием пакета для сканирования или </a:t>
            </a:r>
            <a:r>
              <a:rPr lang="en" b="0" i="0" u="none" strike="noStrike" dirty="0">
                <a:effectLst/>
              </a:rPr>
              <a:t>JavaConfig </a:t>
            </a:r>
            <a:r>
              <a:rPr lang="ru-RU" b="0" i="0" u="none" strike="noStrike" dirty="0">
                <a:effectLst/>
              </a:rPr>
              <a:t>в корне отличается от конфигурации через </a:t>
            </a:r>
            <a:r>
              <a:rPr lang="en" b="0" i="0" u="none" strike="noStrike" dirty="0">
                <a:effectLst/>
              </a:rPr>
              <a:t>xml. </a:t>
            </a:r>
            <a:r>
              <a:rPr lang="ru-RU" b="0" i="0" u="none" strike="noStrike" dirty="0">
                <a:effectLst/>
              </a:rPr>
              <a:t>В обоих случаях используется класс </a:t>
            </a:r>
            <a:r>
              <a:rPr lang="en" b="0" i="1" u="none" strike="noStrike" dirty="0">
                <a:effectLst/>
              </a:rPr>
              <a:t>AnnotationConfigApplicationContext</a:t>
            </a:r>
            <a:r>
              <a:rPr lang="en" b="0" i="0" u="none" strike="noStrike" dirty="0">
                <a:effectLst/>
              </a:rPr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70E3E-42A0-E0B1-DDE7-81BBBA7E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4277093"/>
            <a:ext cx="8250938" cy="70106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F985F5-174E-F0BE-F548-901ECB7FE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3274498"/>
            <a:ext cx="8250938" cy="6875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762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Фреймворк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0169" y="2379407"/>
            <a:ext cx="3743632" cy="3656508"/>
          </a:xfrm>
          <a:custGeom>
            <a:avLst/>
            <a:gdLst>
              <a:gd name="connsiteX0" fmla="*/ 0 w 3743632"/>
              <a:gd name="connsiteY0" fmla="*/ 0 h 3656508"/>
              <a:gd name="connsiteX1" fmla="*/ 609677 w 3743632"/>
              <a:gd name="connsiteY1" fmla="*/ 0 h 3656508"/>
              <a:gd name="connsiteX2" fmla="*/ 1219354 w 3743632"/>
              <a:gd name="connsiteY2" fmla="*/ 0 h 3656508"/>
              <a:gd name="connsiteX3" fmla="*/ 1754159 w 3743632"/>
              <a:gd name="connsiteY3" fmla="*/ 0 h 3656508"/>
              <a:gd name="connsiteX4" fmla="*/ 2326400 w 3743632"/>
              <a:gd name="connsiteY4" fmla="*/ 0 h 3656508"/>
              <a:gd name="connsiteX5" fmla="*/ 2823768 w 3743632"/>
              <a:gd name="connsiteY5" fmla="*/ 0 h 3656508"/>
              <a:gd name="connsiteX6" fmla="*/ 3743632 w 3743632"/>
              <a:gd name="connsiteY6" fmla="*/ 0 h 3656508"/>
              <a:gd name="connsiteX7" fmla="*/ 3743632 w 3743632"/>
              <a:gd name="connsiteY7" fmla="*/ 595488 h 3656508"/>
              <a:gd name="connsiteX8" fmla="*/ 3743632 w 3743632"/>
              <a:gd name="connsiteY8" fmla="*/ 1044717 h 3656508"/>
              <a:gd name="connsiteX9" fmla="*/ 3743632 w 3743632"/>
              <a:gd name="connsiteY9" fmla="*/ 1457380 h 3656508"/>
              <a:gd name="connsiteX10" fmla="*/ 3743632 w 3743632"/>
              <a:gd name="connsiteY10" fmla="*/ 1906608 h 3656508"/>
              <a:gd name="connsiteX11" fmla="*/ 3743632 w 3743632"/>
              <a:gd name="connsiteY11" fmla="*/ 2392401 h 3656508"/>
              <a:gd name="connsiteX12" fmla="*/ 3743632 w 3743632"/>
              <a:gd name="connsiteY12" fmla="*/ 2914759 h 3656508"/>
              <a:gd name="connsiteX13" fmla="*/ 3743632 w 3743632"/>
              <a:gd name="connsiteY13" fmla="*/ 3656508 h 3656508"/>
              <a:gd name="connsiteX14" fmla="*/ 3133955 w 3743632"/>
              <a:gd name="connsiteY14" fmla="*/ 3656508 h 3656508"/>
              <a:gd name="connsiteX15" fmla="*/ 2599150 w 3743632"/>
              <a:gd name="connsiteY15" fmla="*/ 3656508 h 3656508"/>
              <a:gd name="connsiteX16" fmla="*/ 2064346 w 3743632"/>
              <a:gd name="connsiteY16" fmla="*/ 3656508 h 3656508"/>
              <a:gd name="connsiteX17" fmla="*/ 1529541 w 3743632"/>
              <a:gd name="connsiteY17" fmla="*/ 3656508 h 3656508"/>
              <a:gd name="connsiteX18" fmla="*/ 994737 w 3743632"/>
              <a:gd name="connsiteY18" fmla="*/ 3656508 h 3656508"/>
              <a:gd name="connsiteX19" fmla="*/ 497368 w 3743632"/>
              <a:gd name="connsiteY19" fmla="*/ 3656508 h 3656508"/>
              <a:gd name="connsiteX20" fmla="*/ 0 w 3743632"/>
              <a:gd name="connsiteY20" fmla="*/ 3656508 h 3656508"/>
              <a:gd name="connsiteX21" fmla="*/ 0 w 3743632"/>
              <a:gd name="connsiteY21" fmla="*/ 3134150 h 3656508"/>
              <a:gd name="connsiteX22" fmla="*/ 0 w 3743632"/>
              <a:gd name="connsiteY22" fmla="*/ 2575226 h 3656508"/>
              <a:gd name="connsiteX23" fmla="*/ 0 w 3743632"/>
              <a:gd name="connsiteY23" fmla="*/ 2016303 h 3656508"/>
              <a:gd name="connsiteX24" fmla="*/ 0 w 3743632"/>
              <a:gd name="connsiteY24" fmla="*/ 1420815 h 3656508"/>
              <a:gd name="connsiteX25" fmla="*/ 0 w 3743632"/>
              <a:gd name="connsiteY25" fmla="*/ 898456 h 3656508"/>
              <a:gd name="connsiteX26" fmla="*/ 0 w 3743632"/>
              <a:gd name="connsiteY26" fmla="*/ 0 h 3656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43632" h="3656508" fill="none" extrusionOk="0">
                <a:moveTo>
                  <a:pt x="0" y="0"/>
                </a:moveTo>
                <a:cubicBezTo>
                  <a:pt x="189307" y="-41500"/>
                  <a:pt x="415198" y="49850"/>
                  <a:pt x="609677" y="0"/>
                </a:cubicBezTo>
                <a:cubicBezTo>
                  <a:pt x="804156" y="-49850"/>
                  <a:pt x="949689" y="59336"/>
                  <a:pt x="1219354" y="0"/>
                </a:cubicBezTo>
                <a:cubicBezTo>
                  <a:pt x="1489019" y="-59336"/>
                  <a:pt x="1634492" y="57657"/>
                  <a:pt x="1754159" y="0"/>
                </a:cubicBezTo>
                <a:cubicBezTo>
                  <a:pt x="1873826" y="-57657"/>
                  <a:pt x="2170948" y="56635"/>
                  <a:pt x="2326400" y="0"/>
                </a:cubicBezTo>
                <a:cubicBezTo>
                  <a:pt x="2481852" y="-56635"/>
                  <a:pt x="2577185" y="13607"/>
                  <a:pt x="2823768" y="0"/>
                </a:cubicBezTo>
                <a:cubicBezTo>
                  <a:pt x="3070351" y="-13607"/>
                  <a:pt x="3327629" y="78520"/>
                  <a:pt x="3743632" y="0"/>
                </a:cubicBezTo>
                <a:cubicBezTo>
                  <a:pt x="3752635" y="231510"/>
                  <a:pt x="3711249" y="375640"/>
                  <a:pt x="3743632" y="595488"/>
                </a:cubicBezTo>
                <a:cubicBezTo>
                  <a:pt x="3776015" y="815336"/>
                  <a:pt x="3716680" y="881565"/>
                  <a:pt x="3743632" y="1044717"/>
                </a:cubicBezTo>
                <a:cubicBezTo>
                  <a:pt x="3770584" y="1207869"/>
                  <a:pt x="3715975" y="1302599"/>
                  <a:pt x="3743632" y="1457380"/>
                </a:cubicBezTo>
                <a:cubicBezTo>
                  <a:pt x="3771289" y="1612161"/>
                  <a:pt x="3742313" y="1697044"/>
                  <a:pt x="3743632" y="1906608"/>
                </a:cubicBezTo>
                <a:cubicBezTo>
                  <a:pt x="3744951" y="2116172"/>
                  <a:pt x="3734314" y="2175997"/>
                  <a:pt x="3743632" y="2392401"/>
                </a:cubicBezTo>
                <a:cubicBezTo>
                  <a:pt x="3752950" y="2608805"/>
                  <a:pt x="3731473" y="2744057"/>
                  <a:pt x="3743632" y="2914759"/>
                </a:cubicBezTo>
                <a:cubicBezTo>
                  <a:pt x="3755791" y="3085461"/>
                  <a:pt x="3682905" y="3505897"/>
                  <a:pt x="3743632" y="3656508"/>
                </a:cubicBezTo>
                <a:cubicBezTo>
                  <a:pt x="3548881" y="3722185"/>
                  <a:pt x="3437988" y="3617778"/>
                  <a:pt x="3133955" y="3656508"/>
                </a:cubicBezTo>
                <a:cubicBezTo>
                  <a:pt x="2829922" y="3695238"/>
                  <a:pt x="2743492" y="3654280"/>
                  <a:pt x="2599150" y="3656508"/>
                </a:cubicBezTo>
                <a:cubicBezTo>
                  <a:pt x="2454809" y="3658736"/>
                  <a:pt x="2251386" y="3649106"/>
                  <a:pt x="2064346" y="3656508"/>
                </a:cubicBezTo>
                <a:cubicBezTo>
                  <a:pt x="1877306" y="3663910"/>
                  <a:pt x="1660041" y="3606937"/>
                  <a:pt x="1529541" y="3656508"/>
                </a:cubicBezTo>
                <a:cubicBezTo>
                  <a:pt x="1399042" y="3706079"/>
                  <a:pt x="1177936" y="3606897"/>
                  <a:pt x="994737" y="3656508"/>
                </a:cubicBezTo>
                <a:cubicBezTo>
                  <a:pt x="811538" y="3706119"/>
                  <a:pt x="597007" y="3631177"/>
                  <a:pt x="497368" y="3656508"/>
                </a:cubicBezTo>
                <a:cubicBezTo>
                  <a:pt x="397729" y="3681839"/>
                  <a:pt x="134925" y="3602875"/>
                  <a:pt x="0" y="3656508"/>
                </a:cubicBezTo>
                <a:cubicBezTo>
                  <a:pt x="-40542" y="3398802"/>
                  <a:pt x="17537" y="3359874"/>
                  <a:pt x="0" y="3134150"/>
                </a:cubicBezTo>
                <a:cubicBezTo>
                  <a:pt x="-17537" y="2908426"/>
                  <a:pt x="28715" y="2829629"/>
                  <a:pt x="0" y="2575226"/>
                </a:cubicBezTo>
                <a:cubicBezTo>
                  <a:pt x="-28715" y="2320823"/>
                  <a:pt x="43194" y="2230066"/>
                  <a:pt x="0" y="2016303"/>
                </a:cubicBezTo>
                <a:cubicBezTo>
                  <a:pt x="-43194" y="1802540"/>
                  <a:pt x="48975" y="1572847"/>
                  <a:pt x="0" y="1420815"/>
                </a:cubicBezTo>
                <a:cubicBezTo>
                  <a:pt x="-48975" y="1268783"/>
                  <a:pt x="56977" y="1143309"/>
                  <a:pt x="0" y="898456"/>
                </a:cubicBezTo>
                <a:cubicBezTo>
                  <a:pt x="-56977" y="653603"/>
                  <a:pt x="91729" y="426461"/>
                  <a:pt x="0" y="0"/>
                </a:cubicBezTo>
                <a:close/>
              </a:path>
              <a:path w="3743632" h="3656508" stroke="0" extrusionOk="0">
                <a:moveTo>
                  <a:pt x="0" y="0"/>
                </a:moveTo>
                <a:cubicBezTo>
                  <a:pt x="142392" y="-44614"/>
                  <a:pt x="397063" y="6186"/>
                  <a:pt x="497368" y="0"/>
                </a:cubicBezTo>
                <a:cubicBezTo>
                  <a:pt x="597673" y="-6186"/>
                  <a:pt x="759460" y="19262"/>
                  <a:pt x="919864" y="0"/>
                </a:cubicBezTo>
                <a:cubicBezTo>
                  <a:pt x="1080268" y="-19262"/>
                  <a:pt x="1398594" y="59401"/>
                  <a:pt x="1529541" y="0"/>
                </a:cubicBezTo>
                <a:cubicBezTo>
                  <a:pt x="1660488" y="-59401"/>
                  <a:pt x="1898347" y="6348"/>
                  <a:pt x="2026909" y="0"/>
                </a:cubicBezTo>
                <a:cubicBezTo>
                  <a:pt x="2155471" y="-6348"/>
                  <a:pt x="2299027" y="55908"/>
                  <a:pt x="2524278" y="0"/>
                </a:cubicBezTo>
                <a:cubicBezTo>
                  <a:pt x="2749529" y="-55908"/>
                  <a:pt x="2922090" y="8172"/>
                  <a:pt x="3133955" y="0"/>
                </a:cubicBezTo>
                <a:cubicBezTo>
                  <a:pt x="3345820" y="-8172"/>
                  <a:pt x="3610334" y="67387"/>
                  <a:pt x="3743632" y="0"/>
                </a:cubicBezTo>
                <a:cubicBezTo>
                  <a:pt x="3766769" y="253666"/>
                  <a:pt x="3678718" y="406308"/>
                  <a:pt x="3743632" y="595488"/>
                </a:cubicBezTo>
                <a:cubicBezTo>
                  <a:pt x="3808546" y="784668"/>
                  <a:pt x="3719245" y="859563"/>
                  <a:pt x="3743632" y="1044717"/>
                </a:cubicBezTo>
                <a:cubicBezTo>
                  <a:pt x="3768019" y="1229871"/>
                  <a:pt x="3738089" y="1374728"/>
                  <a:pt x="3743632" y="1493945"/>
                </a:cubicBezTo>
                <a:cubicBezTo>
                  <a:pt x="3749175" y="1613162"/>
                  <a:pt x="3709082" y="1904953"/>
                  <a:pt x="3743632" y="2016303"/>
                </a:cubicBezTo>
                <a:cubicBezTo>
                  <a:pt x="3778182" y="2127653"/>
                  <a:pt x="3737443" y="2374375"/>
                  <a:pt x="3743632" y="2575226"/>
                </a:cubicBezTo>
                <a:cubicBezTo>
                  <a:pt x="3749821" y="2776077"/>
                  <a:pt x="3736250" y="2822578"/>
                  <a:pt x="3743632" y="2987889"/>
                </a:cubicBezTo>
                <a:cubicBezTo>
                  <a:pt x="3751014" y="3153200"/>
                  <a:pt x="3692285" y="3406347"/>
                  <a:pt x="3743632" y="3656508"/>
                </a:cubicBezTo>
                <a:cubicBezTo>
                  <a:pt x="3531303" y="3688974"/>
                  <a:pt x="3415715" y="3653155"/>
                  <a:pt x="3208827" y="3656508"/>
                </a:cubicBezTo>
                <a:cubicBezTo>
                  <a:pt x="3001940" y="3659861"/>
                  <a:pt x="2872547" y="3600629"/>
                  <a:pt x="2674023" y="3656508"/>
                </a:cubicBezTo>
                <a:cubicBezTo>
                  <a:pt x="2475499" y="3712387"/>
                  <a:pt x="2321704" y="3640424"/>
                  <a:pt x="2064346" y="3656508"/>
                </a:cubicBezTo>
                <a:cubicBezTo>
                  <a:pt x="1806988" y="3672592"/>
                  <a:pt x="1759252" y="3649081"/>
                  <a:pt x="1529541" y="3656508"/>
                </a:cubicBezTo>
                <a:cubicBezTo>
                  <a:pt x="1299831" y="3663935"/>
                  <a:pt x="1246584" y="3628409"/>
                  <a:pt x="1107045" y="3656508"/>
                </a:cubicBezTo>
                <a:cubicBezTo>
                  <a:pt x="967506" y="3684607"/>
                  <a:pt x="740644" y="3608806"/>
                  <a:pt x="647114" y="3656508"/>
                </a:cubicBezTo>
                <a:cubicBezTo>
                  <a:pt x="553584" y="3704210"/>
                  <a:pt x="173567" y="3617084"/>
                  <a:pt x="0" y="3656508"/>
                </a:cubicBezTo>
                <a:cubicBezTo>
                  <a:pt x="-6830" y="3505890"/>
                  <a:pt x="28075" y="3317073"/>
                  <a:pt x="0" y="3134150"/>
                </a:cubicBezTo>
                <a:cubicBezTo>
                  <a:pt x="-28075" y="2951227"/>
                  <a:pt x="10046" y="2855212"/>
                  <a:pt x="0" y="2611791"/>
                </a:cubicBezTo>
                <a:cubicBezTo>
                  <a:pt x="-10046" y="2368370"/>
                  <a:pt x="34712" y="2300828"/>
                  <a:pt x="0" y="2125998"/>
                </a:cubicBezTo>
                <a:cubicBezTo>
                  <a:pt x="-34712" y="1951168"/>
                  <a:pt x="7432" y="1898926"/>
                  <a:pt x="0" y="1713335"/>
                </a:cubicBezTo>
                <a:cubicBezTo>
                  <a:pt x="-7432" y="1527744"/>
                  <a:pt x="23321" y="1416321"/>
                  <a:pt x="0" y="1300672"/>
                </a:cubicBezTo>
                <a:cubicBezTo>
                  <a:pt x="-23321" y="1185023"/>
                  <a:pt x="39470" y="873250"/>
                  <a:pt x="0" y="741749"/>
                </a:cubicBezTo>
                <a:cubicBezTo>
                  <a:pt x="-39470" y="610248"/>
                  <a:pt x="34828" y="195270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Помни, </a:t>
            </a:r>
            <a:r>
              <a:rPr lang="ru-RU" sz="2000" dirty="0" err="1"/>
              <a:t>падаван</a:t>
            </a:r>
            <a:r>
              <a:rPr lang="ru-RU" sz="2000" dirty="0"/>
              <a:t>, что не все фреймворк решает проблемы…</a:t>
            </a:r>
            <a:endParaRPr lang="en-US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6771969" cy="456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Фреймворк – набор библиотек и правил по работе с ними.</a:t>
            </a:r>
            <a:r>
              <a:rPr lang="en-US" dirty="0"/>
              <a:t> </a:t>
            </a:r>
            <a:endParaRPr lang="ru-RU" dirty="0"/>
          </a:p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Зачем нужен фреймворк?:</a:t>
            </a:r>
          </a:p>
          <a:p>
            <a:pPr marL="505800" lvl="1">
              <a:buClr>
                <a:srgbClr val="002060"/>
              </a:buClr>
            </a:pPr>
            <a:r>
              <a:rPr lang="ru-RU" sz="2800" dirty="0"/>
              <a:t>удобство разработки;</a:t>
            </a:r>
          </a:p>
          <a:p>
            <a:pPr marL="505800" lvl="1">
              <a:buClr>
                <a:srgbClr val="002060"/>
              </a:buClr>
            </a:pPr>
            <a:r>
              <a:rPr lang="ru-RU" sz="2800" dirty="0"/>
              <a:t>ускорение разработки;</a:t>
            </a:r>
          </a:p>
          <a:p>
            <a:pPr marL="505800" lvl="1">
              <a:buClr>
                <a:srgbClr val="002060"/>
              </a:buClr>
            </a:pPr>
            <a:r>
              <a:rPr lang="ru-RU" sz="2800" dirty="0"/>
              <a:t>сокращение рутинной работы;</a:t>
            </a:r>
          </a:p>
          <a:p>
            <a:pPr marL="505800" lvl="1">
              <a:buClr>
                <a:srgbClr val="002060"/>
              </a:buClr>
            </a:pPr>
            <a:r>
              <a:rPr lang="ru-RU" sz="2800" dirty="0"/>
              <a:t>стандартизация и структуризация.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pic>
        <p:nvPicPr>
          <p:cNvPr id="7" name="Рисунок 6" descr="Изображение выглядит как мультфильм, Вымышленный персонаж, Йод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2D972555-59BB-1C20-E5C8-9D2D67C3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00" y="4356000"/>
            <a:ext cx="1623482" cy="16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15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b="0" i="0" u="none" strike="noStrike" dirty="0">
                <a:effectLst/>
              </a:rPr>
              <a:t>Конфигурация через аннотации с указанием пакета для сканирования или </a:t>
            </a:r>
            <a:r>
              <a:rPr lang="en" b="0" i="0" u="none" strike="noStrike" dirty="0">
                <a:effectLst/>
              </a:rPr>
              <a:t>JavaConfig</a:t>
            </a:r>
            <a:endParaRPr lang="ru-RU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1168271" cy="3949941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ru-RU" b="0" i="0" u="none" strike="noStrike" dirty="0">
                <a:effectLst/>
              </a:rPr>
              <a:t>Если заглянуть во внутрь </a:t>
            </a:r>
            <a:r>
              <a:rPr lang="en" b="0" i="0" u="none" strike="noStrike" dirty="0">
                <a:effectLst/>
              </a:rPr>
              <a:t>AnnotationConfigApplicationContext, </a:t>
            </a:r>
            <a:r>
              <a:rPr lang="ru-RU" b="0" i="0" u="none" strike="noStrike" dirty="0">
                <a:effectLst/>
              </a:rPr>
              <a:t>то можно увидеть два поля.</a:t>
            </a:r>
            <a:endParaRPr lang="en-US" b="0" i="0" u="none" strike="noStrike" dirty="0">
              <a:effectLst/>
            </a:endParaRPr>
          </a:p>
          <a:p>
            <a:pPr marL="0" indent="0" algn="l" fontAlgn="base">
              <a:buNone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 algn="l" fontAlgn="base">
              <a:buNone/>
            </a:pPr>
            <a:endParaRPr lang="en-US" dirty="0">
              <a:solidFill>
                <a:srgbClr val="111111"/>
              </a:solidFill>
              <a:latin typeface="-apple-system"/>
            </a:endParaRPr>
          </a:p>
          <a:p>
            <a:pPr marL="0" indent="0" fontAlgn="base">
              <a:buNone/>
            </a:pPr>
            <a:r>
              <a:rPr lang="en" dirty="0"/>
              <a:t>ClassPathBeanDefinitionScanner </a:t>
            </a:r>
            <a:r>
              <a:rPr lang="ru-RU" dirty="0"/>
              <a:t>сканирует указанный пакет на наличие классов помеченных аннотацией </a:t>
            </a:r>
            <a:r>
              <a:rPr lang="en" dirty="0"/>
              <a:t>Component</a:t>
            </a:r>
            <a:r>
              <a:rPr lang="ru-RU" dirty="0"/>
              <a:t>.</a:t>
            </a:r>
            <a:r>
              <a:rPr lang="en" dirty="0"/>
              <a:t> </a:t>
            </a:r>
            <a:r>
              <a:rPr lang="ru-RU" dirty="0"/>
              <a:t>Найденные классы парсятся и для них создаются </a:t>
            </a:r>
            <a:r>
              <a:rPr lang="en" dirty="0"/>
              <a:t>BeanDefinition.</a:t>
            </a:r>
            <a:br>
              <a:rPr lang="en" dirty="0"/>
            </a:br>
            <a:r>
              <a:rPr lang="ru-RU" dirty="0"/>
              <a:t>Чтобы сканирование было запущено, в конфигурации должен быть указан пакет для сканирования.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DE6610-E96C-30DF-AA78-3D6253902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2551124"/>
            <a:ext cx="8250938" cy="930253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1B3AA8-1E27-DE52-DFAB-392FC63BC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5640629"/>
            <a:ext cx="7519418" cy="62002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803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ru-RU" b="0" i="0" u="none" strike="noStrike" dirty="0">
                <a:effectLst/>
              </a:rPr>
              <a:t>Конфигурация через аннотации с указанием пакета для сканирования или </a:t>
            </a:r>
            <a:r>
              <a:rPr lang="en" b="0" i="0" u="none" strike="noStrike" dirty="0">
                <a:effectLst/>
              </a:rPr>
              <a:t>JavaConfig</a:t>
            </a:r>
            <a:endParaRPr lang="ru-RU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" b="0" i="0" u="none" strike="noStrike" dirty="0">
                <a:effectLst/>
              </a:rPr>
              <a:t>AnnotatedBeanDefinitionReader </a:t>
            </a:r>
            <a:r>
              <a:rPr lang="ru-RU" b="0" i="0" u="none" strike="noStrike" dirty="0">
                <a:effectLst/>
              </a:rPr>
              <a:t>работает в несколько этапов.</a:t>
            </a:r>
            <a:endParaRPr lang="en-US" b="0" i="0" u="none" strike="noStrike" dirty="0">
              <a:effectLst/>
            </a:endParaRPr>
          </a:p>
          <a:p>
            <a:pPr fontAlgn="base"/>
            <a:r>
              <a:rPr lang="ru-RU" b="0" i="0" u="none" strike="noStrike" dirty="0">
                <a:effectLst/>
              </a:rPr>
              <a:t>Первый этап — это регистрация всех @</a:t>
            </a:r>
            <a:r>
              <a:rPr lang="en" b="0" i="0" u="none" strike="noStrike" dirty="0">
                <a:effectLst/>
              </a:rPr>
              <a:t>Configuration </a:t>
            </a:r>
            <a:r>
              <a:rPr lang="ru-RU" b="0" i="0" u="none" strike="noStrike" dirty="0">
                <a:effectLst/>
              </a:rPr>
              <a:t>для дальнейшего парсинга. </a:t>
            </a:r>
            <a:endParaRPr lang="en-US" b="0" i="0" u="none" strike="noStrike" dirty="0">
              <a:effectLst/>
            </a:endParaRPr>
          </a:p>
          <a:p>
            <a:pPr fontAlgn="base"/>
            <a:r>
              <a:rPr lang="ru-RU" b="0" i="0" u="none" strike="noStrike" dirty="0">
                <a:effectLst/>
              </a:rPr>
              <a:t>Второй этап — это регистрация специального </a:t>
            </a:r>
            <a:r>
              <a:rPr lang="en" b="0" i="0" u="none" strike="noStrike" dirty="0">
                <a:effectLst/>
              </a:rPr>
              <a:t>BeanFactoryPostProcessor, </a:t>
            </a:r>
            <a:r>
              <a:rPr lang="ru-RU" b="0" i="0" u="none" strike="noStrike" dirty="0">
                <a:effectLst/>
              </a:rPr>
              <a:t>а именно </a:t>
            </a:r>
            <a:r>
              <a:rPr lang="en" b="0" i="0" u="none" strike="noStrike" dirty="0">
                <a:effectLst/>
              </a:rPr>
              <a:t>BeanDefinitionRegistryPostProcessor, </a:t>
            </a:r>
            <a:r>
              <a:rPr lang="ru-RU" b="0" i="0" u="none" strike="noStrike" dirty="0">
                <a:effectLst/>
              </a:rPr>
              <a:t>который при помощи класса </a:t>
            </a:r>
            <a:r>
              <a:rPr lang="en" b="0" i="0" u="none" strike="noStrike" dirty="0">
                <a:effectLst/>
              </a:rPr>
              <a:t>ConfigurationClassParser</a:t>
            </a:r>
            <a:r>
              <a:rPr lang="ru-RU" b="0" i="0" u="none" strike="noStrike" dirty="0">
                <a:effectLst/>
              </a:rPr>
              <a:t> парсит </a:t>
            </a:r>
            <a:r>
              <a:rPr lang="en" b="0" i="0" u="none" strike="noStrike" dirty="0">
                <a:effectLst/>
              </a:rPr>
              <a:t>JavaConfig </a:t>
            </a:r>
            <a:r>
              <a:rPr lang="ru-RU" b="0" i="0" u="none" strike="noStrike" dirty="0">
                <a:effectLst/>
              </a:rPr>
              <a:t>и создает </a:t>
            </a:r>
            <a:r>
              <a:rPr lang="en" b="0" i="0" u="none" strike="noStrike" dirty="0">
                <a:effectLst/>
              </a:rPr>
              <a:t>BeanDefinition.</a:t>
            </a:r>
          </a:p>
        </p:txBody>
      </p:sp>
    </p:spTree>
    <p:extLst>
      <p:ext uri="{BB962C8B-B14F-4D97-AF65-F5344CB8AC3E}">
        <p14:creationId xmlns:p14="http://schemas.microsoft.com/office/powerpoint/2010/main" val="189246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Настройка созданных </a:t>
            </a:r>
            <a:r>
              <a:rPr lang="en" b="0" i="0" u="none" strike="noStrike" dirty="0">
                <a:effectLst/>
              </a:rPr>
              <a:t>BeanDefinition</a:t>
            </a:r>
            <a:endParaRPr lang="ru-RU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0157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После первого этапа у нас имеется </a:t>
            </a:r>
            <a:r>
              <a:rPr lang="en" b="0" i="0" u="none" strike="noStrike" dirty="0">
                <a:effectLst/>
              </a:rPr>
              <a:t>Map, </a:t>
            </a:r>
            <a:r>
              <a:rPr lang="ru-RU" b="0" i="0" u="none" strike="noStrike" dirty="0">
                <a:effectLst/>
              </a:rPr>
              <a:t>в котором хранятся </a:t>
            </a:r>
            <a:r>
              <a:rPr lang="en" b="0" i="0" u="none" strike="noStrike" dirty="0">
                <a:effectLst/>
              </a:rPr>
              <a:t>BeanDefinition</a:t>
            </a:r>
            <a:r>
              <a:rPr lang="ru-RU" b="0" i="0" u="none" strike="noStrike" dirty="0">
                <a:effectLst/>
              </a:rPr>
              <a:t> и их имена</a:t>
            </a:r>
            <a:r>
              <a:rPr lang="en" b="0" i="0" u="none" strike="noStrike" dirty="0">
                <a:effectLst/>
              </a:rPr>
              <a:t>. </a:t>
            </a:r>
            <a:endParaRPr lang="ru-RU" b="0" i="0" u="none" strike="noStrike" dirty="0">
              <a:effectLst/>
            </a:endParaRPr>
          </a:p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Архитектура спринга построена таким образом, что у нас есть возможность повлиять на то, какими будут наши бины еще до их фактического создания, иначе говоря мы имеем доступ к метаданным класса. </a:t>
            </a:r>
          </a:p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Для этого существует специальный интерфейс </a:t>
            </a:r>
            <a:r>
              <a:rPr lang="en" b="0" i="0" u="none" strike="noStrike" dirty="0">
                <a:effectLst/>
              </a:rPr>
              <a:t>BeanFactoryPostProcessor,</a:t>
            </a:r>
            <a:r>
              <a:rPr lang="ru-RU" b="0" i="0" u="none" strike="noStrike" dirty="0">
                <a:effectLst/>
              </a:rPr>
              <a:t> реализовав который, мы получаем доступ к созданным </a:t>
            </a:r>
            <a:r>
              <a:rPr lang="en" b="0" i="0" u="none" strike="noStrike" dirty="0">
                <a:effectLst/>
              </a:rPr>
              <a:t>BeanDefinition </a:t>
            </a:r>
            <a:r>
              <a:rPr lang="ru-RU" b="0" i="0" u="none" strike="noStrike" dirty="0">
                <a:effectLst/>
              </a:rPr>
              <a:t>и можем их изменять. В этом интерфейсе всего один метод.</a:t>
            </a:r>
            <a:endParaRPr lang="en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304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Настройка созданных </a:t>
            </a:r>
            <a:r>
              <a:rPr lang="en" b="0" i="0" u="none" strike="noStrike" dirty="0">
                <a:effectLst/>
              </a:rPr>
              <a:t>BeanDefinition</a:t>
            </a:r>
            <a:endParaRPr lang="ru-RU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716"/>
            <a:ext cx="10860157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Метод </a:t>
            </a:r>
            <a:r>
              <a:rPr lang="en" b="0" i="0" u="none" strike="noStrike" dirty="0">
                <a:effectLst/>
              </a:rPr>
              <a:t>postProcessBeanFactory </a:t>
            </a:r>
            <a:r>
              <a:rPr lang="ru-RU" b="0" i="0" u="none" strike="noStrike" dirty="0">
                <a:effectLst/>
              </a:rPr>
              <a:t>принимает параметром </a:t>
            </a:r>
            <a:r>
              <a:rPr lang="en" b="0" i="0" u="none" strike="noStrike" dirty="0">
                <a:effectLst/>
              </a:rPr>
              <a:t>ConfigurableListableBeanFactory. </a:t>
            </a:r>
            <a:endParaRPr lang="ru-RU" b="0" i="0" u="none" strike="noStrike" dirty="0">
              <a:effectLst/>
            </a:endParaRPr>
          </a:p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Данная фабрика содержит много полезных методов, в том числе </a:t>
            </a:r>
            <a:r>
              <a:rPr lang="en" b="0" i="0" u="none" strike="noStrike" dirty="0">
                <a:effectLst/>
              </a:rPr>
              <a:t>getBeanDefinitionNames, </a:t>
            </a:r>
            <a:r>
              <a:rPr lang="ru-RU" b="0" i="0" u="none" strike="noStrike" dirty="0">
                <a:effectLst/>
              </a:rPr>
              <a:t>через который мы можем получить все </a:t>
            </a:r>
            <a:r>
              <a:rPr lang="en" b="0" i="0" u="none" strike="noStrike" dirty="0">
                <a:effectLst/>
              </a:rPr>
              <a:t>BeanDefinitionNames, </a:t>
            </a:r>
            <a:r>
              <a:rPr lang="ru-RU" b="0" i="0" u="none" strike="noStrike" dirty="0">
                <a:effectLst/>
              </a:rPr>
              <a:t>а уже потом по конкретному имени получить </a:t>
            </a:r>
            <a:r>
              <a:rPr lang="en" b="0" i="0" u="none" strike="noStrike" dirty="0">
                <a:effectLst/>
              </a:rPr>
              <a:t>BeanDefinition </a:t>
            </a:r>
            <a:r>
              <a:rPr lang="ru-RU" b="0" i="0" u="none" strike="noStrike" dirty="0">
                <a:effectLst/>
              </a:rPr>
              <a:t>для дальнейшей обработки метаданных.</a:t>
            </a:r>
            <a:endParaRPr lang="en" b="0" i="0" u="none" strike="noStrike" dirty="0"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38C6C4-B50E-6198-4723-C384FDA5A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204724"/>
            <a:ext cx="8630253" cy="132556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6807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Создание кастомных </a:t>
            </a:r>
            <a:r>
              <a:rPr lang="en" b="0" i="0" u="none" strike="noStrike" dirty="0">
                <a:effectLst/>
              </a:rPr>
              <a:t>FactoryBean</a:t>
            </a:r>
            <a:endParaRPr lang="ru-RU" b="0" i="0" u="none" strike="noStrike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0157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" b="0" i="0" u="none" strike="noStrike" dirty="0">
                <a:effectLst/>
              </a:rPr>
              <a:t>FactoryBean — </a:t>
            </a:r>
            <a:r>
              <a:rPr lang="ru-RU" b="0" i="0" u="none" strike="noStrike" dirty="0">
                <a:effectLst/>
              </a:rPr>
              <a:t>это </a:t>
            </a:r>
            <a:r>
              <a:rPr lang="en" b="0" i="0" u="none" strike="noStrike" dirty="0">
                <a:effectLst/>
              </a:rPr>
              <a:t>generic </a:t>
            </a:r>
            <a:r>
              <a:rPr lang="ru-RU" b="0" i="0" u="none" strike="noStrike" dirty="0">
                <a:effectLst/>
              </a:rPr>
              <a:t>интерфейс, которому можно делегировать процесс создания бинов типа . </a:t>
            </a:r>
          </a:p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В те времена, когда конфигурация была исключительно в </a:t>
            </a:r>
            <a:r>
              <a:rPr lang="en" b="0" i="0" u="none" strike="noStrike" dirty="0">
                <a:effectLst/>
              </a:rPr>
              <a:t>xml, </a:t>
            </a:r>
            <a:r>
              <a:rPr lang="ru-RU" b="0" i="0" u="none" strike="noStrike" dirty="0">
                <a:effectLst/>
              </a:rPr>
              <a:t>разработчикам был необходим механизм с помощью которого они бы могли управлять процессом создания бинов. Именно для этого и был сделан этот интерфейс.</a:t>
            </a:r>
            <a:endParaRPr lang="en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655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0" i="0" u="none" strike="noStrike" dirty="0">
                <a:effectLst/>
              </a:rPr>
              <a:t>Создание экземпляров бинов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C18591-1FE0-EDF4-1BE4-605806E5B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701" y="1690688"/>
            <a:ext cx="4964597" cy="49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800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Настройка созданных бинов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0157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ru-RU" b="0" i="0" u="none" strike="noStrike" dirty="0">
                <a:effectLst/>
              </a:rPr>
              <a:t>Интерфейс </a:t>
            </a:r>
            <a:r>
              <a:rPr lang="en" b="0" i="1" u="none" strike="noStrike" dirty="0">
                <a:effectLst/>
              </a:rPr>
              <a:t>BeanPostProcessor</a:t>
            </a:r>
            <a:r>
              <a:rPr lang="en" b="0" i="0" u="none" strike="noStrike" dirty="0">
                <a:effectLst/>
              </a:rPr>
              <a:t> </a:t>
            </a:r>
            <a:r>
              <a:rPr lang="ru-RU" b="0" i="0" u="none" strike="noStrike" dirty="0">
                <a:effectLst/>
              </a:rPr>
              <a:t>позволяет вклиниться в процесс настройки ваших бинов до того, как они попадут в контейнер. Интерфейс несет в себе несколько методов.</a:t>
            </a:r>
            <a:endParaRPr lang="en" b="0" i="0" u="none" strike="noStrike" dirty="0"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79676A-1586-3B3F-49DF-160F6A86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203576"/>
            <a:ext cx="7876154" cy="132556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7832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Настройка созданных бинов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0157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b="0" i="0" u="none" strike="noStrike" dirty="0">
                <a:effectLst/>
              </a:rPr>
              <a:t>Оба метода вызываются для каждого бина. </a:t>
            </a:r>
            <a:endParaRPr lang="en-US" b="0" i="0" u="none" strike="noStrike" dirty="0">
              <a:effectLst/>
            </a:endParaRPr>
          </a:p>
          <a:p>
            <a:pPr marL="683550" lvl="1" indent="-514350">
              <a:buFont typeface="+mj-lt"/>
              <a:buAutoNum type="arabicPeriod"/>
            </a:pPr>
            <a:r>
              <a:rPr lang="ru-RU" sz="2800" b="0" i="0" u="none" strike="noStrike" dirty="0">
                <a:effectLst/>
              </a:rPr>
              <a:t>У обоих методов параметры абсолютно одинаковые. Разница только в порядке их вызова. Первый вызывается до </a:t>
            </a:r>
            <a:r>
              <a:rPr lang="en" sz="2800" b="0" i="0" u="none" strike="noStrike" dirty="0">
                <a:effectLst/>
              </a:rPr>
              <a:t>init-</a:t>
            </a:r>
            <a:r>
              <a:rPr lang="ru-RU" sz="2800" b="0" i="0" u="none" strike="noStrike" dirty="0">
                <a:effectLst/>
              </a:rPr>
              <a:t>метода, второй, после. Важно понимать, что на данном этапе экземпляр бина уже создан и идет его донастройка. </a:t>
            </a:r>
            <a:endParaRPr lang="en-US" sz="2800" b="0" i="0" u="none" strike="noStrike" dirty="0">
              <a:effectLst/>
            </a:endParaRPr>
          </a:p>
          <a:p>
            <a:pPr marL="683550" lvl="1" indent="-514350">
              <a:buFont typeface="+mj-lt"/>
              <a:buAutoNum type="arabicPeriod"/>
            </a:pPr>
            <a:r>
              <a:rPr lang="ru-RU" sz="2800" b="0" i="0" u="none" strike="noStrike" dirty="0">
                <a:effectLst/>
              </a:rPr>
              <a:t>Если вы хотите сделать прокси над вашим объектом, то имейте ввиду, что это принято делать после вызова </a:t>
            </a:r>
            <a:r>
              <a:rPr lang="en" sz="2800" b="0" i="0" u="none" strike="noStrike" dirty="0">
                <a:effectLst/>
              </a:rPr>
              <a:t>init </a:t>
            </a:r>
            <a:r>
              <a:rPr lang="ru-RU" sz="2800" b="0" i="0" u="none" strike="noStrike" dirty="0">
                <a:effectLst/>
              </a:rPr>
              <a:t>метода, иначе говоря это нужно делать в методе </a:t>
            </a:r>
            <a:r>
              <a:rPr lang="en" sz="2800" b="1" i="0" u="none" strike="noStrike" dirty="0">
                <a:effectLst/>
              </a:rPr>
              <a:t>postProcessAfterInitialization</a:t>
            </a:r>
            <a:r>
              <a:rPr lang="en" sz="2800" b="0" i="0" u="none" strike="noStrike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6804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0" i="0" u="none" strike="noStrike" dirty="0">
                <a:effectLst/>
              </a:rPr>
              <a:t>Настройка созданных бинов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28CE0B-A7B4-43F2-2E31-7BD19BA1DC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59" y="1891856"/>
            <a:ext cx="7742281" cy="36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38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b="0" u="none" strike="noStrike" dirty="0">
                <a:effectLst/>
              </a:rPr>
              <a:t>Scope</a:t>
            </a:r>
            <a:r>
              <a:rPr lang="en" b="0" i="1" u="none" strike="noStrike" dirty="0">
                <a:effectLst/>
              </a:rPr>
              <a:t> </a:t>
            </a:r>
            <a:r>
              <a:rPr lang="ru-RU" b="0" i="0" u="none" strike="noStrike" dirty="0">
                <a:effectLst/>
              </a:rPr>
              <a:t>бинов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0157" cy="4351338"/>
          </a:xfrm>
        </p:spPr>
        <p:txBody>
          <a:bodyPr>
            <a:normAutofit/>
          </a:bodyPr>
          <a:lstStyle/>
          <a:p>
            <a:r>
              <a:rPr lang="en" b="0" i="1" u="none" strike="noStrike" dirty="0">
                <a:effectLst/>
              </a:rPr>
              <a:t>SCOPE_SINGLETON</a:t>
            </a:r>
            <a:r>
              <a:rPr lang="en" b="0" i="0" u="none" strike="noStrike" dirty="0">
                <a:effectLst/>
              </a:rPr>
              <a:t> — </a:t>
            </a:r>
            <a:r>
              <a:rPr lang="ru-RU" b="0" i="0" u="none" strike="noStrike" dirty="0">
                <a:effectLst/>
              </a:rPr>
              <a:t>инициализация произойдет один раз на этапе поднятия контекста.</a:t>
            </a:r>
            <a:endParaRPr lang="en-US" b="0" i="0" u="none" strike="noStrike" dirty="0">
              <a:effectLst/>
            </a:endParaRPr>
          </a:p>
          <a:p>
            <a:r>
              <a:rPr lang="ru-RU" b="0" i="0" u="none" strike="noStrike" dirty="0">
                <a:effectLst/>
              </a:rPr>
              <a:t> </a:t>
            </a:r>
            <a:r>
              <a:rPr lang="en" b="0" i="1" u="none" strike="noStrike" dirty="0">
                <a:effectLst/>
              </a:rPr>
              <a:t>SCOPE_PROTOTYPE</a:t>
            </a:r>
            <a:r>
              <a:rPr lang="en" b="0" i="0" u="none" strike="noStrike" dirty="0">
                <a:effectLst/>
              </a:rPr>
              <a:t> — </a:t>
            </a:r>
            <a:r>
              <a:rPr lang="ru-RU" b="0" i="0" u="none" strike="noStrike" dirty="0">
                <a:effectLst/>
              </a:rPr>
              <a:t>инициализация будет выполняться каждый раз по запросу.</a:t>
            </a:r>
            <a:endParaRPr lang="en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3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26F4FE-4405-E969-7630-BD7B0C64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3333" y="1690688"/>
            <a:ext cx="2040465" cy="2949045"/>
          </a:xfrm>
          <a:custGeom>
            <a:avLst/>
            <a:gdLst>
              <a:gd name="connsiteX0" fmla="*/ 0 w 2040465"/>
              <a:gd name="connsiteY0" fmla="*/ 0 h 2949045"/>
              <a:gd name="connsiteX1" fmla="*/ 448902 w 2040465"/>
              <a:gd name="connsiteY1" fmla="*/ 0 h 2949045"/>
              <a:gd name="connsiteX2" fmla="*/ 918209 w 2040465"/>
              <a:gd name="connsiteY2" fmla="*/ 0 h 2949045"/>
              <a:gd name="connsiteX3" fmla="*/ 1448730 w 2040465"/>
              <a:gd name="connsiteY3" fmla="*/ 0 h 2949045"/>
              <a:gd name="connsiteX4" fmla="*/ 2040465 w 2040465"/>
              <a:gd name="connsiteY4" fmla="*/ 0 h 2949045"/>
              <a:gd name="connsiteX5" fmla="*/ 2040465 w 2040465"/>
              <a:gd name="connsiteY5" fmla="*/ 530828 h 2949045"/>
              <a:gd name="connsiteX6" fmla="*/ 2040465 w 2040465"/>
              <a:gd name="connsiteY6" fmla="*/ 1032166 h 2949045"/>
              <a:gd name="connsiteX7" fmla="*/ 2040465 w 2040465"/>
              <a:gd name="connsiteY7" fmla="*/ 1533503 h 2949045"/>
              <a:gd name="connsiteX8" fmla="*/ 2040465 w 2040465"/>
              <a:gd name="connsiteY8" fmla="*/ 2123312 h 2949045"/>
              <a:gd name="connsiteX9" fmla="*/ 2040465 w 2040465"/>
              <a:gd name="connsiteY9" fmla="*/ 2949045 h 2949045"/>
              <a:gd name="connsiteX10" fmla="*/ 1509944 w 2040465"/>
              <a:gd name="connsiteY10" fmla="*/ 2949045 h 2949045"/>
              <a:gd name="connsiteX11" fmla="*/ 1020233 w 2040465"/>
              <a:gd name="connsiteY11" fmla="*/ 2949045 h 2949045"/>
              <a:gd name="connsiteX12" fmla="*/ 571330 w 2040465"/>
              <a:gd name="connsiteY12" fmla="*/ 2949045 h 2949045"/>
              <a:gd name="connsiteX13" fmla="*/ 0 w 2040465"/>
              <a:gd name="connsiteY13" fmla="*/ 2949045 h 2949045"/>
              <a:gd name="connsiteX14" fmla="*/ 0 w 2040465"/>
              <a:gd name="connsiteY14" fmla="*/ 2418217 h 2949045"/>
              <a:gd name="connsiteX15" fmla="*/ 0 w 2040465"/>
              <a:gd name="connsiteY15" fmla="*/ 1828408 h 2949045"/>
              <a:gd name="connsiteX16" fmla="*/ 0 w 2040465"/>
              <a:gd name="connsiteY16" fmla="*/ 1179618 h 2949045"/>
              <a:gd name="connsiteX17" fmla="*/ 0 w 2040465"/>
              <a:gd name="connsiteY17" fmla="*/ 648790 h 2949045"/>
              <a:gd name="connsiteX18" fmla="*/ 0 w 2040465"/>
              <a:gd name="connsiteY18" fmla="*/ 0 h 294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40465" h="2949045" fill="none" extrusionOk="0">
                <a:moveTo>
                  <a:pt x="0" y="0"/>
                </a:moveTo>
                <a:cubicBezTo>
                  <a:pt x="184822" y="-1660"/>
                  <a:pt x="339082" y="23103"/>
                  <a:pt x="448902" y="0"/>
                </a:cubicBezTo>
                <a:cubicBezTo>
                  <a:pt x="558722" y="-23103"/>
                  <a:pt x="740042" y="13911"/>
                  <a:pt x="918209" y="0"/>
                </a:cubicBezTo>
                <a:cubicBezTo>
                  <a:pt x="1096376" y="-13911"/>
                  <a:pt x="1193801" y="30615"/>
                  <a:pt x="1448730" y="0"/>
                </a:cubicBezTo>
                <a:cubicBezTo>
                  <a:pt x="1703659" y="-30615"/>
                  <a:pt x="1810162" y="45021"/>
                  <a:pt x="2040465" y="0"/>
                </a:cubicBezTo>
                <a:cubicBezTo>
                  <a:pt x="2091576" y="133912"/>
                  <a:pt x="2017139" y="327245"/>
                  <a:pt x="2040465" y="530828"/>
                </a:cubicBezTo>
                <a:cubicBezTo>
                  <a:pt x="2063791" y="734411"/>
                  <a:pt x="2016687" y="806552"/>
                  <a:pt x="2040465" y="1032166"/>
                </a:cubicBezTo>
                <a:cubicBezTo>
                  <a:pt x="2064243" y="1257780"/>
                  <a:pt x="2024303" y="1363386"/>
                  <a:pt x="2040465" y="1533503"/>
                </a:cubicBezTo>
                <a:cubicBezTo>
                  <a:pt x="2056627" y="1703620"/>
                  <a:pt x="2034028" y="1916816"/>
                  <a:pt x="2040465" y="2123312"/>
                </a:cubicBezTo>
                <a:cubicBezTo>
                  <a:pt x="2046902" y="2329808"/>
                  <a:pt x="2029572" y="2776576"/>
                  <a:pt x="2040465" y="2949045"/>
                </a:cubicBezTo>
                <a:cubicBezTo>
                  <a:pt x="1929563" y="3003895"/>
                  <a:pt x="1731778" y="2922522"/>
                  <a:pt x="1509944" y="2949045"/>
                </a:cubicBezTo>
                <a:cubicBezTo>
                  <a:pt x="1288110" y="2975568"/>
                  <a:pt x="1177541" y="2923845"/>
                  <a:pt x="1020233" y="2949045"/>
                </a:cubicBezTo>
                <a:cubicBezTo>
                  <a:pt x="862925" y="2974245"/>
                  <a:pt x="721905" y="2925843"/>
                  <a:pt x="571330" y="2949045"/>
                </a:cubicBezTo>
                <a:cubicBezTo>
                  <a:pt x="420755" y="2972247"/>
                  <a:pt x="200717" y="2936571"/>
                  <a:pt x="0" y="2949045"/>
                </a:cubicBezTo>
                <a:cubicBezTo>
                  <a:pt x="-153" y="2748474"/>
                  <a:pt x="55782" y="2666029"/>
                  <a:pt x="0" y="2418217"/>
                </a:cubicBezTo>
                <a:cubicBezTo>
                  <a:pt x="-55782" y="2170405"/>
                  <a:pt x="28238" y="1981854"/>
                  <a:pt x="0" y="1828408"/>
                </a:cubicBezTo>
                <a:cubicBezTo>
                  <a:pt x="-28238" y="1674962"/>
                  <a:pt x="18647" y="1401389"/>
                  <a:pt x="0" y="1179618"/>
                </a:cubicBezTo>
                <a:cubicBezTo>
                  <a:pt x="-18647" y="957847"/>
                  <a:pt x="30" y="758694"/>
                  <a:pt x="0" y="648790"/>
                </a:cubicBezTo>
                <a:cubicBezTo>
                  <a:pt x="-30" y="538886"/>
                  <a:pt x="17297" y="278704"/>
                  <a:pt x="0" y="0"/>
                </a:cubicBezTo>
                <a:close/>
              </a:path>
              <a:path w="2040465" h="2949045" stroke="0" extrusionOk="0">
                <a:moveTo>
                  <a:pt x="0" y="0"/>
                </a:moveTo>
                <a:cubicBezTo>
                  <a:pt x="100890" y="-21876"/>
                  <a:pt x="326549" y="39074"/>
                  <a:pt x="489712" y="0"/>
                </a:cubicBezTo>
                <a:cubicBezTo>
                  <a:pt x="652875" y="-39074"/>
                  <a:pt x="837789" y="35106"/>
                  <a:pt x="938614" y="0"/>
                </a:cubicBezTo>
                <a:cubicBezTo>
                  <a:pt x="1039439" y="-35106"/>
                  <a:pt x="1285288" y="28349"/>
                  <a:pt x="1489539" y="0"/>
                </a:cubicBezTo>
                <a:cubicBezTo>
                  <a:pt x="1693790" y="-28349"/>
                  <a:pt x="1836346" y="45923"/>
                  <a:pt x="2040465" y="0"/>
                </a:cubicBezTo>
                <a:cubicBezTo>
                  <a:pt x="2087516" y="134035"/>
                  <a:pt x="2013284" y="405852"/>
                  <a:pt x="2040465" y="560319"/>
                </a:cubicBezTo>
                <a:cubicBezTo>
                  <a:pt x="2067646" y="714786"/>
                  <a:pt x="2033437" y="969959"/>
                  <a:pt x="2040465" y="1091147"/>
                </a:cubicBezTo>
                <a:cubicBezTo>
                  <a:pt x="2047493" y="1212335"/>
                  <a:pt x="2003842" y="1487546"/>
                  <a:pt x="2040465" y="1680956"/>
                </a:cubicBezTo>
                <a:cubicBezTo>
                  <a:pt x="2077088" y="1874366"/>
                  <a:pt x="2028506" y="1997166"/>
                  <a:pt x="2040465" y="2270765"/>
                </a:cubicBezTo>
                <a:cubicBezTo>
                  <a:pt x="2052424" y="2544364"/>
                  <a:pt x="1969471" y="2627144"/>
                  <a:pt x="2040465" y="2949045"/>
                </a:cubicBezTo>
                <a:cubicBezTo>
                  <a:pt x="1931183" y="2967047"/>
                  <a:pt x="1725089" y="2943248"/>
                  <a:pt x="1571158" y="2949045"/>
                </a:cubicBezTo>
                <a:cubicBezTo>
                  <a:pt x="1417227" y="2954842"/>
                  <a:pt x="1265997" y="2904819"/>
                  <a:pt x="1061042" y="2949045"/>
                </a:cubicBezTo>
                <a:cubicBezTo>
                  <a:pt x="856087" y="2993271"/>
                  <a:pt x="685735" y="2906567"/>
                  <a:pt x="571330" y="2949045"/>
                </a:cubicBezTo>
                <a:cubicBezTo>
                  <a:pt x="456925" y="2991523"/>
                  <a:pt x="150720" y="2942492"/>
                  <a:pt x="0" y="2949045"/>
                </a:cubicBezTo>
                <a:cubicBezTo>
                  <a:pt x="-575" y="2798794"/>
                  <a:pt x="26240" y="2443313"/>
                  <a:pt x="0" y="2300255"/>
                </a:cubicBezTo>
                <a:cubicBezTo>
                  <a:pt x="-26240" y="2157197"/>
                  <a:pt x="45938" y="1887023"/>
                  <a:pt x="0" y="1651465"/>
                </a:cubicBezTo>
                <a:cubicBezTo>
                  <a:pt x="-45938" y="1415907"/>
                  <a:pt x="36369" y="1223163"/>
                  <a:pt x="0" y="1061656"/>
                </a:cubicBezTo>
                <a:cubicBezTo>
                  <a:pt x="-36369" y="900149"/>
                  <a:pt x="11082" y="401718"/>
                  <a:pt x="0" y="0"/>
                </a:cubicBezTo>
                <a:close/>
              </a:path>
            </a:pathLst>
          </a:custGeom>
          <a:ln w="19050">
            <a:solidFill>
              <a:srgbClr val="0020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ru-RU" sz="2000" dirty="0"/>
              <a:t>Поддерживается языками семейства </a:t>
            </a:r>
            <a:r>
              <a:rPr lang="en-US" sz="2000" dirty="0"/>
              <a:t>JVM:</a:t>
            </a:r>
            <a:endParaRPr lang="ru-RU" sz="2000" dirty="0"/>
          </a:p>
          <a:p>
            <a:r>
              <a:rPr lang="en-US" sz="2000" dirty="0"/>
              <a:t>Java</a:t>
            </a:r>
            <a:endParaRPr lang="ru-RU" sz="2000" dirty="0"/>
          </a:p>
          <a:p>
            <a:r>
              <a:rPr lang="en-US" sz="2000" dirty="0"/>
              <a:t>Kotlin</a:t>
            </a:r>
            <a:endParaRPr lang="ru-RU" sz="2000" dirty="0"/>
          </a:p>
          <a:p>
            <a:r>
              <a:rPr lang="en-US" sz="2000" dirty="0"/>
              <a:t>Groovy</a:t>
            </a:r>
            <a:endParaRPr lang="ru-RU" sz="2000" dirty="0"/>
          </a:p>
          <a:p>
            <a:r>
              <a:rPr lang="en-US" sz="2000" dirty="0"/>
              <a:t>Scala</a:t>
            </a:r>
            <a:endParaRPr lang="ru-RU" sz="2000" dirty="0"/>
          </a:p>
          <a:p>
            <a:r>
              <a:rPr lang="en-US" sz="2000" dirty="0"/>
              <a:t>C# (fork)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199" y="1690689"/>
            <a:ext cx="8271934" cy="332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en-US" dirty="0"/>
              <a:t>Spring </a:t>
            </a:r>
            <a:r>
              <a:rPr lang="ru-RU" dirty="0"/>
              <a:t>задумывался и был реализован, как более удобная </a:t>
            </a:r>
            <a:r>
              <a:rPr lang="en-US" dirty="0"/>
              <a:t>Java EE.</a:t>
            </a:r>
            <a:r>
              <a:rPr lang="ru-RU" dirty="0"/>
              <a:t> Плюсы перед </a:t>
            </a:r>
            <a:r>
              <a:rPr lang="en-US" dirty="0"/>
              <a:t>Enterprise Edition:</a:t>
            </a:r>
            <a:endParaRPr lang="ru-RU" dirty="0"/>
          </a:p>
          <a:p>
            <a:pPr marL="0" indent="360000">
              <a:buFont typeface="Arial" panose="020B0604020202020204" pitchFamily="34" charset="0"/>
              <a:buNone/>
            </a:pPr>
            <a:endParaRPr lang="ru-RU" dirty="0"/>
          </a:p>
          <a:p>
            <a:pPr marL="505800" lvl="1"/>
            <a:r>
              <a:rPr lang="en-US" sz="2800" dirty="0"/>
              <a:t>spring </a:t>
            </a:r>
            <a:r>
              <a:rPr lang="ru-RU" sz="2800" dirty="0"/>
              <a:t>совместим с </a:t>
            </a:r>
            <a:r>
              <a:rPr lang="en-US" sz="2800" dirty="0"/>
              <a:t>Java EE</a:t>
            </a:r>
            <a:r>
              <a:rPr lang="ru-RU" sz="2800" dirty="0"/>
              <a:t> (но не наоборот)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разделен на проекты, (</a:t>
            </a:r>
            <a:r>
              <a:rPr lang="en-US" sz="2800" dirty="0"/>
              <a:t>MVC, Data </a:t>
            </a:r>
            <a:r>
              <a:rPr lang="ru-RU" sz="2800" dirty="0"/>
              <a:t>и пр.). Можно подключить только нужное</a:t>
            </a:r>
            <a:r>
              <a:rPr lang="en-US" sz="2800" dirty="0"/>
              <a:t>;</a:t>
            </a:r>
            <a:endParaRPr lang="ru-RU" sz="2800" dirty="0"/>
          </a:p>
          <a:p>
            <a:pPr marL="505800" lvl="1"/>
            <a:r>
              <a:rPr lang="ru-RU" sz="2800" dirty="0"/>
              <a:t>активно поддерживается сообществом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34F4C92C-475C-3D6B-CB94-C745ABF1151E}"/>
              </a:ext>
            </a:extLst>
          </p:cNvPr>
          <p:cNvSpPr txBox="1">
            <a:spLocks/>
          </p:cNvSpPr>
          <p:nvPr/>
        </p:nvSpPr>
        <p:spPr>
          <a:xfrm>
            <a:off x="838196" y="5334526"/>
            <a:ext cx="10515599" cy="1158349"/>
          </a:xfrm>
          <a:custGeom>
            <a:avLst/>
            <a:gdLst>
              <a:gd name="connsiteX0" fmla="*/ 0 w 10515599"/>
              <a:gd name="connsiteY0" fmla="*/ 0 h 1158349"/>
              <a:gd name="connsiteX1" fmla="*/ 794512 w 10515599"/>
              <a:gd name="connsiteY1" fmla="*/ 0 h 1158349"/>
              <a:gd name="connsiteX2" fmla="*/ 1589024 w 10515599"/>
              <a:gd name="connsiteY2" fmla="*/ 0 h 1158349"/>
              <a:gd name="connsiteX3" fmla="*/ 2278380 w 10515599"/>
              <a:gd name="connsiteY3" fmla="*/ 0 h 1158349"/>
              <a:gd name="connsiteX4" fmla="*/ 2967736 w 10515599"/>
              <a:gd name="connsiteY4" fmla="*/ 0 h 1158349"/>
              <a:gd name="connsiteX5" fmla="*/ 3236468 w 10515599"/>
              <a:gd name="connsiteY5" fmla="*/ 0 h 1158349"/>
              <a:gd name="connsiteX6" fmla="*/ 3820668 w 10515599"/>
              <a:gd name="connsiteY6" fmla="*/ 0 h 1158349"/>
              <a:gd name="connsiteX7" fmla="*/ 4510024 w 10515599"/>
              <a:gd name="connsiteY7" fmla="*/ 0 h 1158349"/>
              <a:gd name="connsiteX8" fmla="*/ 4989068 w 10515599"/>
              <a:gd name="connsiteY8" fmla="*/ 0 h 1158349"/>
              <a:gd name="connsiteX9" fmla="*/ 5468111 w 10515599"/>
              <a:gd name="connsiteY9" fmla="*/ 0 h 1158349"/>
              <a:gd name="connsiteX10" fmla="*/ 5841999 w 10515599"/>
              <a:gd name="connsiteY10" fmla="*/ 0 h 1158349"/>
              <a:gd name="connsiteX11" fmla="*/ 6110731 w 10515599"/>
              <a:gd name="connsiteY11" fmla="*/ 0 h 1158349"/>
              <a:gd name="connsiteX12" fmla="*/ 6800087 w 10515599"/>
              <a:gd name="connsiteY12" fmla="*/ 0 h 1158349"/>
              <a:gd name="connsiteX13" fmla="*/ 7489443 w 10515599"/>
              <a:gd name="connsiteY13" fmla="*/ 0 h 1158349"/>
              <a:gd name="connsiteX14" fmla="*/ 7863331 w 10515599"/>
              <a:gd name="connsiteY14" fmla="*/ 0 h 1158349"/>
              <a:gd name="connsiteX15" fmla="*/ 8342375 w 10515599"/>
              <a:gd name="connsiteY15" fmla="*/ 0 h 1158349"/>
              <a:gd name="connsiteX16" fmla="*/ 8926575 w 10515599"/>
              <a:gd name="connsiteY16" fmla="*/ 0 h 1158349"/>
              <a:gd name="connsiteX17" fmla="*/ 9510775 w 10515599"/>
              <a:gd name="connsiteY17" fmla="*/ 0 h 1158349"/>
              <a:gd name="connsiteX18" fmla="*/ 9779507 w 10515599"/>
              <a:gd name="connsiteY18" fmla="*/ 0 h 1158349"/>
              <a:gd name="connsiteX19" fmla="*/ 10515599 w 10515599"/>
              <a:gd name="connsiteY19" fmla="*/ 0 h 1158349"/>
              <a:gd name="connsiteX20" fmla="*/ 10515599 w 10515599"/>
              <a:gd name="connsiteY20" fmla="*/ 602341 h 1158349"/>
              <a:gd name="connsiteX21" fmla="*/ 10515599 w 10515599"/>
              <a:gd name="connsiteY21" fmla="*/ 1158349 h 1158349"/>
              <a:gd name="connsiteX22" fmla="*/ 10246867 w 10515599"/>
              <a:gd name="connsiteY22" fmla="*/ 1158349 h 1158349"/>
              <a:gd name="connsiteX23" fmla="*/ 9452355 w 10515599"/>
              <a:gd name="connsiteY23" fmla="*/ 1158349 h 1158349"/>
              <a:gd name="connsiteX24" fmla="*/ 9078467 w 10515599"/>
              <a:gd name="connsiteY24" fmla="*/ 1158349 h 1158349"/>
              <a:gd name="connsiteX25" fmla="*/ 8389111 w 10515599"/>
              <a:gd name="connsiteY25" fmla="*/ 1158349 h 1158349"/>
              <a:gd name="connsiteX26" fmla="*/ 7594599 w 10515599"/>
              <a:gd name="connsiteY26" fmla="*/ 1158349 h 1158349"/>
              <a:gd name="connsiteX27" fmla="*/ 7010399 w 10515599"/>
              <a:gd name="connsiteY27" fmla="*/ 1158349 h 1158349"/>
              <a:gd name="connsiteX28" fmla="*/ 6321043 w 10515599"/>
              <a:gd name="connsiteY28" fmla="*/ 1158349 h 1158349"/>
              <a:gd name="connsiteX29" fmla="*/ 5526531 w 10515599"/>
              <a:gd name="connsiteY29" fmla="*/ 1158349 h 1158349"/>
              <a:gd name="connsiteX30" fmla="*/ 5257800 w 10515599"/>
              <a:gd name="connsiteY30" fmla="*/ 1158349 h 1158349"/>
              <a:gd name="connsiteX31" fmla="*/ 4463288 w 10515599"/>
              <a:gd name="connsiteY31" fmla="*/ 1158349 h 1158349"/>
              <a:gd name="connsiteX32" fmla="*/ 3984244 w 10515599"/>
              <a:gd name="connsiteY32" fmla="*/ 1158349 h 1158349"/>
              <a:gd name="connsiteX33" fmla="*/ 3715512 w 10515599"/>
              <a:gd name="connsiteY33" fmla="*/ 1158349 h 1158349"/>
              <a:gd name="connsiteX34" fmla="*/ 3446780 w 10515599"/>
              <a:gd name="connsiteY34" fmla="*/ 1158349 h 1158349"/>
              <a:gd name="connsiteX35" fmla="*/ 2652268 w 10515599"/>
              <a:gd name="connsiteY35" fmla="*/ 1158349 h 1158349"/>
              <a:gd name="connsiteX36" fmla="*/ 2383536 w 10515599"/>
              <a:gd name="connsiteY36" fmla="*/ 1158349 h 1158349"/>
              <a:gd name="connsiteX37" fmla="*/ 1589024 w 10515599"/>
              <a:gd name="connsiteY37" fmla="*/ 1158349 h 1158349"/>
              <a:gd name="connsiteX38" fmla="*/ 794512 w 10515599"/>
              <a:gd name="connsiteY38" fmla="*/ 1158349 h 1158349"/>
              <a:gd name="connsiteX39" fmla="*/ 0 w 10515599"/>
              <a:gd name="connsiteY39" fmla="*/ 1158349 h 1158349"/>
              <a:gd name="connsiteX40" fmla="*/ 0 w 10515599"/>
              <a:gd name="connsiteY40" fmla="*/ 590758 h 1158349"/>
              <a:gd name="connsiteX41" fmla="*/ 0 w 10515599"/>
              <a:gd name="connsiteY41" fmla="*/ 0 h 1158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515599" h="1158349" fill="none" extrusionOk="0">
                <a:moveTo>
                  <a:pt x="0" y="0"/>
                </a:moveTo>
                <a:cubicBezTo>
                  <a:pt x="266772" y="-15903"/>
                  <a:pt x="508395" y="48864"/>
                  <a:pt x="794512" y="0"/>
                </a:cubicBezTo>
                <a:cubicBezTo>
                  <a:pt x="1080629" y="-48864"/>
                  <a:pt x="1263737" y="75551"/>
                  <a:pt x="1589024" y="0"/>
                </a:cubicBezTo>
                <a:cubicBezTo>
                  <a:pt x="1914311" y="-75551"/>
                  <a:pt x="2035293" y="74779"/>
                  <a:pt x="2278380" y="0"/>
                </a:cubicBezTo>
                <a:cubicBezTo>
                  <a:pt x="2521467" y="-74779"/>
                  <a:pt x="2681911" y="81080"/>
                  <a:pt x="2967736" y="0"/>
                </a:cubicBezTo>
                <a:cubicBezTo>
                  <a:pt x="3253561" y="-81080"/>
                  <a:pt x="3156392" y="25493"/>
                  <a:pt x="3236468" y="0"/>
                </a:cubicBezTo>
                <a:cubicBezTo>
                  <a:pt x="3316544" y="-25493"/>
                  <a:pt x="3552704" y="60048"/>
                  <a:pt x="3820668" y="0"/>
                </a:cubicBezTo>
                <a:cubicBezTo>
                  <a:pt x="4088632" y="-60048"/>
                  <a:pt x="4237691" y="46729"/>
                  <a:pt x="4510024" y="0"/>
                </a:cubicBezTo>
                <a:cubicBezTo>
                  <a:pt x="4782357" y="-46729"/>
                  <a:pt x="4762902" y="38351"/>
                  <a:pt x="4989068" y="0"/>
                </a:cubicBezTo>
                <a:cubicBezTo>
                  <a:pt x="5215234" y="-38351"/>
                  <a:pt x="5258497" y="53572"/>
                  <a:pt x="5468111" y="0"/>
                </a:cubicBezTo>
                <a:cubicBezTo>
                  <a:pt x="5677725" y="-53572"/>
                  <a:pt x="5747998" y="39261"/>
                  <a:pt x="5841999" y="0"/>
                </a:cubicBezTo>
                <a:cubicBezTo>
                  <a:pt x="5936000" y="-39261"/>
                  <a:pt x="6053361" y="27979"/>
                  <a:pt x="6110731" y="0"/>
                </a:cubicBezTo>
                <a:cubicBezTo>
                  <a:pt x="6168101" y="-27979"/>
                  <a:pt x="6603748" y="55783"/>
                  <a:pt x="6800087" y="0"/>
                </a:cubicBezTo>
                <a:cubicBezTo>
                  <a:pt x="6996426" y="-55783"/>
                  <a:pt x="7302350" y="30075"/>
                  <a:pt x="7489443" y="0"/>
                </a:cubicBezTo>
                <a:cubicBezTo>
                  <a:pt x="7676536" y="-30075"/>
                  <a:pt x="7787500" y="1538"/>
                  <a:pt x="7863331" y="0"/>
                </a:cubicBezTo>
                <a:cubicBezTo>
                  <a:pt x="7939162" y="-1538"/>
                  <a:pt x="8118246" y="37289"/>
                  <a:pt x="8342375" y="0"/>
                </a:cubicBezTo>
                <a:cubicBezTo>
                  <a:pt x="8566504" y="-37289"/>
                  <a:pt x="8660082" y="48043"/>
                  <a:pt x="8926575" y="0"/>
                </a:cubicBezTo>
                <a:cubicBezTo>
                  <a:pt x="9193068" y="-48043"/>
                  <a:pt x="9275886" y="52835"/>
                  <a:pt x="9510775" y="0"/>
                </a:cubicBezTo>
                <a:cubicBezTo>
                  <a:pt x="9745664" y="-52835"/>
                  <a:pt x="9690506" y="16243"/>
                  <a:pt x="9779507" y="0"/>
                </a:cubicBezTo>
                <a:cubicBezTo>
                  <a:pt x="9868508" y="-16243"/>
                  <a:pt x="10365030" y="23526"/>
                  <a:pt x="10515599" y="0"/>
                </a:cubicBezTo>
                <a:cubicBezTo>
                  <a:pt x="10515992" y="262480"/>
                  <a:pt x="10446282" y="405378"/>
                  <a:pt x="10515599" y="602341"/>
                </a:cubicBezTo>
                <a:cubicBezTo>
                  <a:pt x="10584916" y="799304"/>
                  <a:pt x="10454294" y="988540"/>
                  <a:pt x="10515599" y="1158349"/>
                </a:cubicBezTo>
                <a:cubicBezTo>
                  <a:pt x="10434602" y="1187249"/>
                  <a:pt x="10347090" y="1155932"/>
                  <a:pt x="10246867" y="1158349"/>
                </a:cubicBezTo>
                <a:cubicBezTo>
                  <a:pt x="10146644" y="1160766"/>
                  <a:pt x="9821436" y="1129197"/>
                  <a:pt x="9452355" y="1158349"/>
                </a:cubicBezTo>
                <a:cubicBezTo>
                  <a:pt x="9083274" y="1187501"/>
                  <a:pt x="9238080" y="1115448"/>
                  <a:pt x="9078467" y="1158349"/>
                </a:cubicBezTo>
                <a:cubicBezTo>
                  <a:pt x="8918854" y="1201250"/>
                  <a:pt x="8547017" y="1128439"/>
                  <a:pt x="8389111" y="1158349"/>
                </a:cubicBezTo>
                <a:cubicBezTo>
                  <a:pt x="8231205" y="1188259"/>
                  <a:pt x="7849397" y="1074909"/>
                  <a:pt x="7594599" y="1158349"/>
                </a:cubicBezTo>
                <a:cubicBezTo>
                  <a:pt x="7339801" y="1241789"/>
                  <a:pt x="7231006" y="1131551"/>
                  <a:pt x="7010399" y="1158349"/>
                </a:cubicBezTo>
                <a:cubicBezTo>
                  <a:pt x="6789792" y="1185147"/>
                  <a:pt x="6609251" y="1091663"/>
                  <a:pt x="6321043" y="1158349"/>
                </a:cubicBezTo>
                <a:cubicBezTo>
                  <a:pt x="6032835" y="1225035"/>
                  <a:pt x="5770482" y="1074694"/>
                  <a:pt x="5526531" y="1158349"/>
                </a:cubicBezTo>
                <a:cubicBezTo>
                  <a:pt x="5282580" y="1242004"/>
                  <a:pt x="5318104" y="1126872"/>
                  <a:pt x="5257800" y="1158349"/>
                </a:cubicBezTo>
                <a:cubicBezTo>
                  <a:pt x="5197496" y="1189826"/>
                  <a:pt x="4787561" y="1074438"/>
                  <a:pt x="4463288" y="1158349"/>
                </a:cubicBezTo>
                <a:cubicBezTo>
                  <a:pt x="4139015" y="1242260"/>
                  <a:pt x="4100268" y="1148762"/>
                  <a:pt x="3984244" y="1158349"/>
                </a:cubicBezTo>
                <a:cubicBezTo>
                  <a:pt x="3868220" y="1167936"/>
                  <a:pt x="3788992" y="1151364"/>
                  <a:pt x="3715512" y="1158349"/>
                </a:cubicBezTo>
                <a:cubicBezTo>
                  <a:pt x="3642032" y="1165334"/>
                  <a:pt x="3553405" y="1137103"/>
                  <a:pt x="3446780" y="1158349"/>
                </a:cubicBezTo>
                <a:cubicBezTo>
                  <a:pt x="3340155" y="1179595"/>
                  <a:pt x="2974837" y="1124927"/>
                  <a:pt x="2652268" y="1158349"/>
                </a:cubicBezTo>
                <a:cubicBezTo>
                  <a:pt x="2329699" y="1191771"/>
                  <a:pt x="2461637" y="1154514"/>
                  <a:pt x="2383536" y="1158349"/>
                </a:cubicBezTo>
                <a:cubicBezTo>
                  <a:pt x="2305435" y="1162184"/>
                  <a:pt x="1912447" y="1153297"/>
                  <a:pt x="1589024" y="1158349"/>
                </a:cubicBezTo>
                <a:cubicBezTo>
                  <a:pt x="1265601" y="1163401"/>
                  <a:pt x="1026805" y="1074855"/>
                  <a:pt x="794512" y="1158349"/>
                </a:cubicBezTo>
                <a:cubicBezTo>
                  <a:pt x="562219" y="1241843"/>
                  <a:pt x="188054" y="1093047"/>
                  <a:pt x="0" y="1158349"/>
                </a:cubicBezTo>
                <a:cubicBezTo>
                  <a:pt x="-31133" y="1018593"/>
                  <a:pt x="3529" y="740525"/>
                  <a:pt x="0" y="590758"/>
                </a:cubicBezTo>
                <a:cubicBezTo>
                  <a:pt x="-3529" y="440991"/>
                  <a:pt x="53111" y="244922"/>
                  <a:pt x="0" y="0"/>
                </a:cubicBezTo>
                <a:close/>
              </a:path>
              <a:path w="10515599" h="1158349" stroke="0" extrusionOk="0">
                <a:moveTo>
                  <a:pt x="0" y="0"/>
                </a:moveTo>
                <a:cubicBezTo>
                  <a:pt x="162844" y="-9639"/>
                  <a:pt x="329079" y="22964"/>
                  <a:pt x="479044" y="0"/>
                </a:cubicBezTo>
                <a:cubicBezTo>
                  <a:pt x="629009" y="-22964"/>
                  <a:pt x="784669" y="38867"/>
                  <a:pt x="1063244" y="0"/>
                </a:cubicBezTo>
                <a:cubicBezTo>
                  <a:pt x="1341819" y="-38867"/>
                  <a:pt x="1223093" y="18933"/>
                  <a:pt x="1331976" y="0"/>
                </a:cubicBezTo>
                <a:cubicBezTo>
                  <a:pt x="1440859" y="-18933"/>
                  <a:pt x="1788284" y="3518"/>
                  <a:pt x="1916176" y="0"/>
                </a:cubicBezTo>
                <a:cubicBezTo>
                  <a:pt x="2044068" y="-3518"/>
                  <a:pt x="2243036" y="17004"/>
                  <a:pt x="2395220" y="0"/>
                </a:cubicBezTo>
                <a:cubicBezTo>
                  <a:pt x="2547404" y="-17004"/>
                  <a:pt x="2532452" y="3640"/>
                  <a:pt x="2663952" y="0"/>
                </a:cubicBezTo>
                <a:cubicBezTo>
                  <a:pt x="2795452" y="-3640"/>
                  <a:pt x="3040362" y="61985"/>
                  <a:pt x="3248152" y="0"/>
                </a:cubicBezTo>
                <a:cubicBezTo>
                  <a:pt x="3455942" y="-61985"/>
                  <a:pt x="3622236" y="79610"/>
                  <a:pt x="3937508" y="0"/>
                </a:cubicBezTo>
                <a:cubicBezTo>
                  <a:pt x="4252780" y="-79610"/>
                  <a:pt x="4368402" y="64546"/>
                  <a:pt x="4732020" y="0"/>
                </a:cubicBezTo>
                <a:cubicBezTo>
                  <a:pt x="5095638" y="-64546"/>
                  <a:pt x="4900343" y="9285"/>
                  <a:pt x="5000752" y="0"/>
                </a:cubicBezTo>
                <a:cubicBezTo>
                  <a:pt x="5101161" y="-9285"/>
                  <a:pt x="5354046" y="65984"/>
                  <a:pt x="5690107" y="0"/>
                </a:cubicBezTo>
                <a:cubicBezTo>
                  <a:pt x="6026168" y="-65984"/>
                  <a:pt x="6272453" y="48954"/>
                  <a:pt x="6484619" y="0"/>
                </a:cubicBezTo>
                <a:cubicBezTo>
                  <a:pt x="6696785" y="-48954"/>
                  <a:pt x="7021547" y="43538"/>
                  <a:pt x="7173975" y="0"/>
                </a:cubicBezTo>
                <a:cubicBezTo>
                  <a:pt x="7326403" y="-43538"/>
                  <a:pt x="7464031" y="30348"/>
                  <a:pt x="7547863" y="0"/>
                </a:cubicBezTo>
                <a:cubicBezTo>
                  <a:pt x="7631695" y="-30348"/>
                  <a:pt x="7801747" y="19760"/>
                  <a:pt x="7921751" y="0"/>
                </a:cubicBezTo>
                <a:cubicBezTo>
                  <a:pt x="8041755" y="-19760"/>
                  <a:pt x="8126625" y="43331"/>
                  <a:pt x="8295639" y="0"/>
                </a:cubicBezTo>
                <a:cubicBezTo>
                  <a:pt x="8464653" y="-43331"/>
                  <a:pt x="8511948" y="39554"/>
                  <a:pt x="8669527" y="0"/>
                </a:cubicBezTo>
                <a:cubicBezTo>
                  <a:pt x="8827106" y="-39554"/>
                  <a:pt x="9010789" y="58337"/>
                  <a:pt x="9253727" y="0"/>
                </a:cubicBezTo>
                <a:cubicBezTo>
                  <a:pt x="9496665" y="-58337"/>
                  <a:pt x="9754513" y="55231"/>
                  <a:pt x="9943083" y="0"/>
                </a:cubicBezTo>
                <a:cubicBezTo>
                  <a:pt x="10131653" y="-55231"/>
                  <a:pt x="10321110" y="34908"/>
                  <a:pt x="10515599" y="0"/>
                </a:cubicBezTo>
                <a:cubicBezTo>
                  <a:pt x="10555057" y="178799"/>
                  <a:pt x="10506209" y="322555"/>
                  <a:pt x="10515599" y="544424"/>
                </a:cubicBezTo>
                <a:cubicBezTo>
                  <a:pt x="10524989" y="766293"/>
                  <a:pt x="10490423" y="919937"/>
                  <a:pt x="10515599" y="1158349"/>
                </a:cubicBezTo>
                <a:cubicBezTo>
                  <a:pt x="10284448" y="1240658"/>
                  <a:pt x="10097553" y="1068691"/>
                  <a:pt x="9721087" y="1158349"/>
                </a:cubicBezTo>
                <a:cubicBezTo>
                  <a:pt x="9344621" y="1248007"/>
                  <a:pt x="9448140" y="1151859"/>
                  <a:pt x="9347199" y="1158349"/>
                </a:cubicBezTo>
                <a:cubicBezTo>
                  <a:pt x="9246258" y="1164839"/>
                  <a:pt x="9046154" y="1120488"/>
                  <a:pt x="8868155" y="1158349"/>
                </a:cubicBezTo>
                <a:cubicBezTo>
                  <a:pt x="8690156" y="1196210"/>
                  <a:pt x="8729487" y="1128362"/>
                  <a:pt x="8599423" y="1158349"/>
                </a:cubicBezTo>
                <a:cubicBezTo>
                  <a:pt x="8469359" y="1188336"/>
                  <a:pt x="8446984" y="1144538"/>
                  <a:pt x="8330691" y="1158349"/>
                </a:cubicBezTo>
                <a:cubicBezTo>
                  <a:pt x="8214398" y="1172160"/>
                  <a:pt x="7921735" y="1077409"/>
                  <a:pt x="7536179" y="1158349"/>
                </a:cubicBezTo>
                <a:cubicBezTo>
                  <a:pt x="7150623" y="1239289"/>
                  <a:pt x="7354083" y="1135270"/>
                  <a:pt x="7267447" y="1158349"/>
                </a:cubicBezTo>
                <a:cubicBezTo>
                  <a:pt x="7180811" y="1181428"/>
                  <a:pt x="6838059" y="1143783"/>
                  <a:pt x="6683247" y="1158349"/>
                </a:cubicBezTo>
                <a:cubicBezTo>
                  <a:pt x="6528435" y="1172915"/>
                  <a:pt x="6263717" y="1095000"/>
                  <a:pt x="6099047" y="1158349"/>
                </a:cubicBezTo>
                <a:cubicBezTo>
                  <a:pt x="5934377" y="1221698"/>
                  <a:pt x="5634813" y="1122447"/>
                  <a:pt x="5304535" y="1158349"/>
                </a:cubicBezTo>
                <a:cubicBezTo>
                  <a:pt x="4974257" y="1194251"/>
                  <a:pt x="4955946" y="1154399"/>
                  <a:pt x="4825492" y="1158349"/>
                </a:cubicBezTo>
                <a:cubicBezTo>
                  <a:pt x="4695038" y="1162299"/>
                  <a:pt x="4689670" y="1135315"/>
                  <a:pt x="4556760" y="1158349"/>
                </a:cubicBezTo>
                <a:cubicBezTo>
                  <a:pt x="4423850" y="1181383"/>
                  <a:pt x="4397964" y="1152778"/>
                  <a:pt x="4288028" y="1158349"/>
                </a:cubicBezTo>
                <a:cubicBezTo>
                  <a:pt x="4178092" y="1163920"/>
                  <a:pt x="4077565" y="1134702"/>
                  <a:pt x="3914140" y="1158349"/>
                </a:cubicBezTo>
                <a:cubicBezTo>
                  <a:pt x="3750715" y="1181996"/>
                  <a:pt x="3303824" y="1154014"/>
                  <a:pt x="3119628" y="1158349"/>
                </a:cubicBezTo>
                <a:cubicBezTo>
                  <a:pt x="2935432" y="1162684"/>
                  <a:pt x="2843674" y="1131531"/>
                  <a:pt x="2640584" y="1158349"/>
                </a:cubicBezTo>
                <a:cubicBezTo>
                  <a:pt x="2437494" y="1185167"/>
                  <a:pt x="2108063" y="1097193"/>
                  <a:pt x="1951228" y="1158349"/>
                </a:cubicBezTo>
                <a:cubicBezTo>
                  <a:pt x="1794393" y="1219505"/>
                  <a:pt x="1456453" y="1129427"/>
                  <a:pt x="1261872" y="1158349"/>
                </a:cubicBezTo>
                <a:cubicBezTo>
                  <a:pt x="1067291" y="1187271"/>
                  <a:pt x="1069162" y="1151485"/>
                  <a:pt x="993140" y="1158349"/>
                </a:cubicBezTo>
                <a:cubicBezTo>
                  <a:pt x="917118" y="1165213"/>
                  <a:pt x="702583" y="1133587"/>
                  <a:pt x="619252" y="1158349"/>
                </a:cubicBezTo>
                <a:cubicBezTo>
                  <a:pt x="535921" y="1183111"/>
                  <a:pt x="223083" y="1127374"/>
                  <a:pt x="0" y="1158349"/>
                </a:cubicBezTo>
                <a:cubicBezTo>
                  <a:pt x="-37628" y="998533"/>
                  <a:pt x="48562" y="849592"/>
                  <a:pt x="0" y="567591"/>
                </a:cubicBezTo>
                <a:cubicBezTo>
                  <a:pt x="-48562" y="285590"/>
                  <a:pt x="20268" y="255175"/>
                  <a:pt x="0" y="0"/>
                </a:cubicBezTo>
                <a:close/>
              </a:path>
            </a:pathLst>
          </a:custGeom>
          <a:ln w="19050">
            <a:noFill/>
            <a:extLst>
              <a:ext uri="{C807C97D-BFC1-408E-A445-0C87EB9F89A2}">
                <ask:lineSketchStyleProps xmlns:ask="http://schemas.microsoft.com/office/drawing/2018/sketchyshapes" sd="12790283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Такое название имеет, потому что является олицетворением весны, новой жизни, пришедшей на смену зиме, (</a:t>
            </a:r>
            <a:r>
              <a:rPr lang="en-US" dirty="0"/>
              <a:t>Java EE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241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111111"/>
                </a:solidFill>
              </a:rPr>
              <a:t>Проекты в </a:t>
            </a:r>
            <a:r>
              <a:rPr lang="en-US" dirty="0">
                <a:solidFill>
                  <a:srgbClr val="111111"/>
                </a:solidFill>
              </a:rPr>
              <a:t>Spring</a:t>
            </a:r>
            <a:endParaRPr lang="ru-RU" b="0" u="none" strike="noStrike" dirty="0">
              <a:solidFill>
                <a:srgbClr val="111111"/>
              </a:solidFill>
              <a:effectLst/>
            </a:endParaRPr>
          </a:p>
        </p:txBody>
      </p:sp>
      <p:pic>
        <p:nvPicPr>
          <p:cNvPr id="12290" name="Picture 2" descr="2. Introduction to the Spring Framework">
            <a:extLst>
              <a:ext uri="{FF2B5EF4-FFF2-40B4-BE49-F238E27FC236}">
                <a16:creationId xmlns:a16="http://schemas.microsoft.com/office/drawing/2014/main" id="{8003B77E-9992-B89C-A546-D64A976F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91" y="1378226"/>
            <a:ext cx="7142922" cy="53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52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111111"/>
                </a:solidFill>
              </a:rPr>
              <a:t>Проекты в </a:t>
            </a:r>
            <a:r>
              <a:rPr lang="en-US" dirty="0">
                <a:solidFill>
                  <a:srgbClr val="111111"/>
                </a:solidFill>
              </a:rPr>
              <a:t>Spring</a:t>
            </a:r>
            <a:endParaRPr lang="ru-RU" b="0" u="none" strike="noStrike" dirty="0">
              <a:solidFill>
                <a:srgbClr val="111111"/>
              </a:solidFill>
              <a:effectLst/>
            </a:endParaRPr>
          </a:p>
        </p:txBody>
      </p:sp>
      <p:pic>
        <p:nvPicPr>
          <p:cNvPr id="14338" name="Picture 2" descr="Из резюме джуна: Spring Framework — популярный фреймворк на Java">
            <a:extLst>
              <a:ext uri="{FF2B5EF4-FFF2-40B4-BE49-F238E27FC236}">
                <a16:creationId xmlns:a16="http://schemas.microsoft.com/office/drawing/2014/main" id="{9E37DD9B-A257-3811-227A-9E1518A3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081" y="1387431"/>
            <a:ext cx="7211837" cy="52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31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4F08C-DCCA-16DD-E9FD-F8C732B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оно нам надо?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0985AEB-D480-CF17-24FC-A4A95B57144E}"/>
              </a:ext>
            </a:extLst>
          </p:cNvPr>
          <p:cNvSpPr txBox="1">
            <a:spLocks/>
          </p:cNvSpPr>
          <p:nvPr/>
        </p:nvSpPr>
        <p:spPr>
          <a:xfrm>
            <a:off x="838200" y="4671619"/>
            <a:ext cx="10515600" cy="166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buFont typeface="Arial" panose="020B0604020202020204" pitchFamily="34" charset="0"/>
              <a:buNone/>
            </a:pPr>
            <a:r>
              <a:rPr lang="ru-RU" dirty="0"/>
              <a:t>Исключая возможности, которые предоставляют </a:t>
            </a:r>
            <a:r>
              <a:rPr lang="ru-RU" b="1" dirty="0"/>
              <a:t>«</a:t>
            </a:r>
            <a:r>
              <a:rPr lang="ru-RU" dirty="0"/>
              <a:t>узкоспециализированные</a:t>
            </a:r>
            <a:r>
              <a:rPr lang="ru-RU" b="1" dirty="0"/>
              <a:t>»</a:t>
            </a:r>
            <a:r>
              <a:rPr lang="ru-RU" dirty="0"/>
              <a:t> проекты </a:t>
            </a:r>
            <a:r>
              <a:rPr lang="en-US" dirty="0"/>
              <a:t>Spring</a:t>
            </a:r>
            <a:r>
              <a:rPr lang="ru-RU" dirty="0"/>
              <a:t>, (взаимодействие с БД, </a:t>
            </a:r>
            <a:r>
              <a:rPr lang="en-US" dirty="0"/>
              <a:t>WEB</a:t>
            </a:r>
            <a:r>
              <a:rPr lang="ru-RU" dirty="0"/>
              <a:t>, </a:t>
            </a:r>
            <a:r>
              <a:rPr lang="en-US" dirty="0"/>
              <a:t>security</a:t>
            </a:r>
            <a:r>
              <a:rPr lang="ru-RU" dirty="0"/>
              <a:t> и т.д.), ядро фреймворка предоставляет нам: инверсию и внедрение зависимостей, и конфигурацию приложения</a:t>
            </a:r>
            <a:r>
              <a:rPr lang="en-US" dirty="0"/>
              <a:t>.</a:t>
            </a:r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C843BFF-C2D2-D6C4-A287-147F2FB8D149}"/>
              </a:ext>
            </a:extLst>
          </p:cNvPr>
          <p:cNvGrpSpPr/>
          <p:nvPr/>
        </p:nvGrpSpPr>
        <p:grpSpPr>
          <a:xfrm>
            <a:off x="1233597" y="1820893"/>
            <a:ext cx="9715230" cy="2720520"/>
            <a:chOff x="1247096" y="3016252"/>
            <a:chExt cx="9715230" cy="2720520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04599FDF-64CF-CE23-693C-724C1C3E5705}"/>
                </a:ext>
              </a:extLst>
            </p:cNvPr>
            <p:cNvGrpSpPr/>
            <p:nvPr/>
          </p:nvGrpSpPr>
          <p:grpSpPr>
            <a:xfrm>
              <a:off x="4016828" y="3016252"/>
              <a:ext cx="4158342" cy="2720520"/>
              <a:chOff x="4016829" y="3016251"/>
              <a:chExt cx="4158342" cy="2720520"/>
            </a:xfrm>
          </p:grpSpPr>
          <p:sp>
            <p:nvSpPr>
              <p:cNvPr id="8" name="Скругленный прямоугольник 7">
                <a:extLst>
                  <a:ext uri="{FF2B5EF4-FFF2-40B4-BE49-F238E27FC236}">
                    <a16:creationId xmlns:a16="http://schemas.microsoft.com/office/drawing/2014/main" id="{0D692F8A-CD22-7B7B-D169-9AD2E4EAAFE1}"/>
                  </a:ext>
                </a:extLst>
              </p:cNvPr>
              <p:cNvSpPr/>
              <p:nvPr/>
            </p:nvSpPr>
            <p:spPr>
              <a:xfrm>
                <a:off x="4016829" y="3016252"/>
                <a:ext cx="4158342" cy="2720519"/>
              </a:xfrm>
              <a:prstGeom prst="roundRect">
                <a:avLst/>
              </a:prstGeom>
              <a:noFill/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2604E-FD96-5DB9-4F41-A2EE21B497B5}"/>
                  </a:ext>
                </a:extLst>
              </p:cNvPr>
              <p:cNvSpPr txBox="1"/>
              <p:nvPr/>
            </p:nvSpPr>
            <p:spPr>
              <a:xfrm>
                <a:off x="4701116" y="3016251"/>
                <a:ext cx="2789765" cy="52322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2060"/>
                    </a:solidFill>
                    <a:latin typeface="+mj-lt"/>
                  </a:rPr>
                  <a:t>Spring Core</a:t>
                </a:r>
                <a:endParaRPr lang="ru-RU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412C2501-1332-30B8-5264-685DAAD2F688}"/>
                  </a:ext>
                </a:extLst>
              </p:cNvPr>
              <p:cNvSpPr/>
              <p:nvPr/>
            </p:nvSpPr>
            <p:spPr>
              <a:xfrm>
                <a:off x="5219698" y="3672000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Инверсия управления</a:t>
                </a:r>
              </a:p>
            </p:txBody>
          </p:sp>
          <p:sp>
            <p:nvSpPr>
              <p:cNvPr id="11" name="Скругленный прямоугольник 10">
                <a:extLst>
                  <a:ext uri="{FF2B5EF4-FFF2-40B4-BE49-F238E27FC236}">
                    <a16:creationId xmlns:a16="http://schemas.microsoft.com/office/drawing/2014/main" id="{D66CF2D5-7541-0C03-9E54-03F6930AABCC}"/>
                  </a:ext>
                </a:extLst>
              </p:cNvPr>
              <p:cNvSpPr/>
              <p:nvPr/>
            </p:nvSpPr>
            <p:spPr>
              <a:xfrm>
                <a:off x="6258703" y="4746678"/>
                <a:ext cx="1752600" cy="795866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Конфигурация приложения</a:t>
                </a:r>
              </a:p>
            </p:txBody>
          </p:sp>
          <p:sp>
            <p:nvSpPr>
              <p:cNvPr id="12" name="Скругленный прямоугольник 11">
                <a:extLst>
                  <a:ext uri="{FF2B5EF4-FFF2-40B4-BE49-F238E27FC236}">
                    <a16:creationId xmlns:a16="http://schemas.microsoft.com/office/drawing/2014/main" id="{0D95F086-8AA9-6DF0-61D6-552627E3C7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80700" y="4747452"/>
                <a:ext cx="1752600" cy="795600"/>
              </a:xfrm>
              <a:prstGeom prst="roundRect">
                <a:avLst/>
              </a:prstGeom>
              <a:solidFill>
                <a:srgbClr val="002060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/>
                  <a:t>Внедрение зависимостей</a:t>
                </a:r>
              </a:p>
            </p:txBody>
          </p:sp>
        </p:grp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51F4055F-37DA-2BA5-0894-3ACE47E0B93F}"/>
                </a:ext>
              </a:extLst>
            </p:cNvPr>
            <p:cNvSpPr/>
            <p:nvPr/>
          </p:nvSpPr>
          <p:spPr>
            <a:xfrm>
              <a:off x="1247672" y="3569948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AOP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8FEC57E8-6988-F3FF-3962-F44167B73840}"/>
                </a:ext>
              </a:extLst>
            </p:cNvPr>
            <p:cNvSpPr/>
            <p:nvPr/>
          </p:nvSpPr>
          <p:spPr>
            <a:xfrm>
              <a:off x="1247096" y="4783815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Security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16152C16-348F-201D-B19F-427F22037955}"/>
                </a:ext>
              </a:extLst>
            </p:cNvPr>
            <p:cNvSpPr/>
            <p:nvPr/>
          </p:nvSpPr>
          <p:spPr>
            <a:xfrm>
              <a:off x="9182126" y="3344259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какой-то проект 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Spring</a:t>
              </a:r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D174080E-B9C4-7A37-63C5-C47C29BF8B1A}"/>
                </a:ext>
              </a:extLst>
            </p:cNvPr>
            <p:cNvSpPr/>
            <p:nvPr/>
          </p:nvSpPr>
          <p:spPr>
            <a:xfrm>
              <a:off x="9155126" y="4540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6DAB6776-F253-7E64-8AD5-16144067D927}"/>
                </a:ext>
              </a:extLst>
            </p:cNvPr>
            <p:cNvSpPr/>
            <p:nvPr/>
          </p:nvSpPr>
          <p:spPr>
            <a:xfrm>
              <a:off x="9172800" y="4558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57CB15E1-DAE0-B0BF-9994-3536A691EE4E}"/>
                </a:ext>
              </a:extLst>
            </p:cNvPr>
            <p:cNvSpPr/>
            <p:nvPr/>
          </p:nvSpPr>
          <p:spPr>
            <a:xfrm>
              <a:off x="9191126" y="4576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endParaRPr>
            </a:p>
          </p:txBody>
        </p:sp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62825F7A-562B-4CB9-A545-D20FE6BF63EC}"/>
                </a:ext>
              </a:extLst>
            </p:cNvPr>
            <p:cNvSpPr/>
            <p:nvPr/>
          </p:nvSpPr>
          <p:spPr>
            <a:xfrm>
              <a:off x="9209126" y="4594867"/>
              <a:ext cx="1753200" cy="795600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Еще десяток проектов</a:t>
              </a:r>
              <a:r>
                <a:rPr lang="en-US" sz="1600" dirty="0">
                  <a:ln>
                    <a:solidFill>
                      <a:srgbClr val="002060"/>
                    </a:solidFill>
                  </a:ln>
                  <a:solidFill>
                    <a:schemeClr val="tx1"/>
                  </a:solidFill>
                  <a:latin typeface="+mj-lt"/>
                </a:rPr>
                <a:t> Spring</a:t>
              </a:r>
              <a:endParaRPr lang="ru-RU" sz="1600" dirty="0">
                <a:ln>
                  <a:solidFill>
                    <a:srgbClr val="002060"/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6" name="Прямая со стрелкой 25">
              <a:extLst>
                <a:ext uri="{FF2B5EF4-FFF2-40B4-BE49-F238E27FC236}">
                  <a16:creationId xmlns:a16="http://schemas.microsoft.com/office/drawing/2014/main" id="{62096E46-5C37-ECC6-5AC1-990A4DA62968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3000872" y="3967748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 стрелкой 26">
              <a:extLst>
                <a:ext uri="{FF2B5EF4-FFF2-40B4-BE49-F238E27FC236}">
                  <a16:creationId xmlns:a16="http://schemas.microsoft.com/office/drawing/2014/main" id="{2475E5BA-B11B-DCE8-C2B2-4D204512C5BA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3000296" y="5181615"/>
              <a:ext cx="100695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2ABDE0F9-8F94-B151-9E8F-F3B7DA8B781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8165844" y="4938667"/>
              <a:ext cx="989282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950710A7-C588-B967-0128-E05337B30CF7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8188670" y="3742059"/>
              <a:ext cx="993456" cy="0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216F17D5-ABFE-EB63-A0AE-9C8CAE3FA0A2}"/>
              </a:ext>
            </a:extLst>
          </p:cNvPr>
          <p:cNvSpPr/>
          <p:nvPr/>
        </p:nvSpPr>
        <p:spPr>
          <a:xfrm>
            <a:off x="838200" y="1690687"/>
            <a:ext cx="10515600" cy="29809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FB8A65-3A40-232F-AB72-31F3FB905762}"/>
              </a:ext>
            </a:extLst>
          </p:cNvPr>
          <p:cNvSpPr txBox="1"/>
          <p:nvPr/>
        </p:nvSpPr>
        <p:spPr>
          <a:xfrm>
            <a:off x="1197855" y="1627978"/>
            <a:ext cx="278976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</a:rPr>
              <a:t>Spring Framework</a:t>
            </a:r>
            <a:endParaRPr lang="ru-RU" sz="28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885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60157" cy="4299873"/>
          </a:xfrm>
        </p:spPr>
        <p:txBody>
          <a:bodyPr>
            <a:normAutofit/>
          </a:bodyPr>
          <a:lstStyle/>
          <a:p>
            <a:pPr marL="0" indent="360000" algn="l">
              <a:buNone/>
            </a:pPr>
            <a:r>
              <a:rPr lang="ru-RU" b="0" i="0" dirty="0">
                <a:effectLst/>
              </a:rPr>
              <a:t>Инверсия управления</a:t>
            </a:r>
            <a:r>
              <a:rPr lang="en-US" b="0" i="0" dirty="0">
                <a:effectLst/>
              </a:rPr>
              <a:t> (Inversion of control)</a:t>
            </a:r>
            <a:r>
              <a:rPr lang="ru-RU" b="0" i="0" dirty="0">
                <a:effectLst/>
              </a:rPr>
              <a:t> — это идея разработки ПО, при которой управление объектами или частями программы передается в контейнер или платформу. </a:t>
            </a:r>
            <a:r>
              <a:rPr lang="en-US" dirty="0"/>
              <a:t>IoC </a:t>
            </a:r>
            <a:r>
              <a:rPr lang="ru-RU" dirty="0"/>
              <a:t>дает несколько преимуществ:</a:t>
            </a:r>
          </a:p>
          <a:p>
            <a:pPr marL="505800" lvl="1"/>
            <a:r>
              <a:rPr lang="ru-RU" sz="2800" b="0" i="0" dirty="0">
                <a:effectLst/>
              </a:rPr>
              <a:t>разделение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 </a:t>
            </a:r>
            <a:r>
              <a:rPr lang="ru-RU" sz="2800" b="0" i="0" dirty="0">
                <a:effectLst/>
              </a:rPr>
              <a:t>выполнения задачи и ее реализации;</a:t>
            </a:r>
          </a:p>
          <a:p>
            <a:pPr marL="505800" lvl="1"/>
            <a:r>
              <a:rPr lang="ru-RU" sz="2800" b="0" i="0" dirty="0">
                <a:effectLst/>
              </a:rPr>
              <a:t>упрощение переключения между различными реализациями;</a:t>
            </a:r>
          </a:p>
          <a:p>
            <a:pPr marL="505800" lvl="1"/>
            <a:r>
              <a:rPr lang="ru-RU" sz="2800" b="0" i="0" dirty="0">
                <a:effectLst/>
              </a:rPr>
              <a:t>большая модульность программы;</a:t>
            </a:r>
          </a:p>
          <a:p>
            <a:pPr marL="505800" lvl="1"/>
            <a:r>
              <a:rPr lang="ru-RU" sz="2800" b="0" i="0" dirty="0">
                <a:effectLst/>
              </a:rPr>
              <a:t>большее упрощение тестирования программы за счет изоляции компонента или имитации его зависимостей, а также разрешения компонентам взаимодействовать через контракты.</a:t>
            </a:r>
          </a:p>
        </p:txBody>
      </p:sp>
    </p:spTree>
    <p:extLst>
      <p:ext uri="{BB962C8B-B14F-4D97-AF65-F5344CB8AC3E}">
        <p14:creationId xmlns:p14="http://schemas.microsoft.com/office/powerpoint/2010/main" val="309831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Инверсия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2676" cy="3139665"/>
          </a:xfrm>
        </p:spPr>
        <p:txBody>
          <a:bodyPr>
            <a:normAutofit/>
          </a:bodyPr>
          <a:lstStyle/>
          <a:p>
            <a:pPr marL="0" indent="360000">
              <a:buNone/>
            </a:pPr>
            <a:r>
              <a:rPr lang="ru-RU" dirty="0"/>
              <a:t>В </a:t>
            </a:r>
            <a:r>
              <a:rPr lang="en-US" dirty="0"/>
              <a:t>Spring </a:t>
            </a:r>
            <a:r>
              <a:rPr lang="ru-RU" dirty="0"/>
              <a:t>контейнером для </a:t>
            </a:r>
            <a:r>
              <a:rPr lang="en-US" dirty="0"/>
              <a:t>IoC</a:t>
            </a:r>
            <a:r>
              <a:rPr lang="ru-RU" dirty="0"/>
              <a:t> выступает интерфейс </a:t>
            </a:r>
            <a:r>
              <a:rPr lang="en-US" b="1" dirty="0"/>
              <a:t>ApplicationContext</a:t>
            </a:r>
            <a:r>
              <a:rPr lang="en-US" dirty="0"/>
              <a:t>. </a:t>
            </a:r>
            <a:r>
              <a:rPr lang="ru-RU" dirty="0"/>
              <a:t>Он отвечает за создание, настройку и сборку объектов, которые в </a:t>
            </a:r>
            <a:r>
              <a:rPr lang="en-US" dirty="0"/>
              <a:t>Spring </a:t>
            </a:r>
            <a:r>
              <a:rPr lang="ru-RU" dirty="0"/>
              <a:t>называются </a:t>
            </a:r>
            <a:r>
              <a:rPr lang="en-US" dirty="0"/>
              <a:t>Bean – </a:t>
            </a:r>
            <a:r>
              <a:rPr lang="ru-RU" dirty="0"/>
              <a:t>компонентами. Также </a:t>
            </a:r>
            <a:r>
              <a:rPr lang="en-US" dirty="0"/>
              <a:t>Context</a:t>
            </a:r>
            <a:r>
              <a:rPr lang="ru-RU" dirty="0"/>
              <a:t> отвечает за управление жизненными циклами бинов.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D228DC-9939-C93C-97CD-BF4F55756F57}"/>
              </a:ext>
            </a:extLst>
          </p:cNvPr>
          <p:cNvSpPr txBox="1">
            <a:spLocks/>
          </p:cNvSpPr>
          <p:nvPr/>
        </p:nvSpPr>
        <p:spPr>
          <a:xfrm>
            <a:off x="8740876" y="1825625"/>
            <a:ext cx="2612923" cy="3139665"/>
          </a:xfrm>
          <a:custGeom>
            <a:avLst/>
            <a:gdLst>
              <a:gd name="connsiteX0" fmla="*/ 0 w 2612923"/>
              <a:gd name="connsiteY0" fmla="*/ 0 h 3139665"/>
              <a:gd name="connsiteX1" fmla="*/ 444197 w 2612923"/>
              <a:gd name="connsiteY1" fmla="*/ 0 h 3139665"/>
              <a:gd name="connsiteX2" fmla="*/ 940652 w 2612923"/>
              <a:gd name="connsiteY2" fmla="*/ 0 h 3139665"/>
              <a:gd name="connsiteX3" fmla="*/ 1489366 w 2612923"/>
              <a:gd name="connsiteY3" fmla="*/ 0 h 3139665"/>
              <a:gd name="connsiteX4" fmla="*/ 2038080 w 2612923"/>
              <a:gd name="connsiteY4" fmla="*/ 0 h 3139665"/>
              <a:gd name="connsiteX5" fmla="*/ 2612923 w 2612923"/>
              <a:gd name="connsiteY5" fmla="*/ 0 h 3139665"/>
              <a:gd name="connsiteX6" fmla="*/ 2612923 w 2612923"/>
              <a:gd name="connsiteY6" fmla="*/ 460484 h 3139665"/>
              <a:gd name="connsiteX7" fmla="*/ 2612923 w 2612923"/>
              <a:gd name="connsiteY7" fmla="*/ 983762 h 3139665"/>
              <a:gd name="connsiteX8" fmla="*/ 2612923 w 2612923"/>
              <a:gd name="connsiteY8" fmla="*/ 1444246 h 3139665"/>
              <a:gd name="connsiteX9" fmla="*/ 2612923 w 2612923"/>
              <a:gd name="connsiteY9" fmla="*/ 1904730 h 3139665"/>
              <a:gd name="connsiteX10" fmla="*/ 2612923 w 2612923"/>
              <a:gd name="connsiteY10" fmla="*/ 2333818 h 3139665"/>
              <a:gd name="connsiteX11" fmla="*/ 2612923 w 2612923"/>
              <a:gd name="connsiteY11" fmla="*/ 3139665 h 3139665"/>
              <a:gd name="connsiteX12" fmla="*/ 2064209 w 2612923"/>
              <a:gd name="connsiteY12" fmla="*/ 3139665 h 3139665"/>
              <a:gd name="connsiteX13" fmla="*/ 1515495 w 2612923"/>
              <a:gd name="connsiteY13" fmla="*/ 3139665 h 3139665"/>
              <a:gd name="connsiteX14" fmla="*/ 1045169 w 2612923"/>
              <a:gd name="connsiteY14" fmla="*/ 3139665 h 3139665"/>
              <a:gd name="connsiteX15" fmla="*/ 470326 w 2612923"/>
              <a:gd name="connsiteY15" fmla="*/ 3139665 h 3139665"/>
              <a:gd name="connsiteX16" fmla="*/ 0 w 2612923"/>
              <a:gd name="connsiteY16" fmla="*/ 3139665 h 3139665"/>
              <a:gd name="connsiteX17" fmla="*/ 0 w 2612923"/>
              <a:gd name="connsiteY17" fmla="*/ 2647784 h 3139665"/>
              <a:gd name="connsiteX18" fmla="*/ 0 w 2612923"/>
              <a:gd name="connsiteY18" fmla="*/ 2124507 h 3139665"/>
              <a:gd name="connsiteX19" fmla="*/ 0 w 2612923"/>
              <a:gd name="connsiteY19" fmla="*/ 1664022 h 3139665"/>
              <a:gd name="connsiteX20" fmla="*/ 0 w 2612923"/>
              <a:gd name="connsiteY20" fmla="*/ 1109348 h 3139665"/>
              <a:gd name="connsiteX21" fmla="*/ 0 w 2612923"/>
              <a:gd name="connsiteY21" fmla="*/ 523278 h 3139665"/>
              <a:gd name="connsiteX22" fmla="*/ 0 w 2612923"/>
              <a:gd name="connsiteY22" fmla="*/ 0 h 313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12923" h="3139665" fill="none" extrusionOk="0">
                <a:moveTo>
                  <a:pt x="0" y="0"/>
                </a:moveTo>
                <a:cubicBezTo>
                  <a:pt x="184483" y="-9048"/>
                  <a:pt x="354773" y="38863"/>
                  <a:pt x="444197" y="0"/>
                </a:cubicBezTo>
                <a:cubicBezTo>
                  <a:pt x="533621" y="-38863"/>
                  <a:pt x="765752" y="13899"/>
                  <a:pt x="940652" y="0"/>
                </a:cubicBezTo>
                <a:cubicBezTo>
                  <a:pt x="1115553" y="-13899"/>
                  <a:pt x="1315910" y="46909"/>
                  <a:pt x="1489366" y="0"/>
                </a:cubicBezTo>
                <a:cubicBezTo>
                  <a:pt x="1662822" y="-46909"/>
                  <a:pt x="1789706" y="2417"/>
                  <a:pt x="2038080" y="0"/>
                </a:cubicBezTo>
                <a:cubicBezTo>
                  <a:pt x="2286454" y="-2417"/>
                  <a:pt x="2402508" y="31801"/>
                  <a:pt x="2612923" y="0"/>
                </a:cubicBezTo>
                <a:cubicBezTo>
                  <a:pt x="2663334" y="175397"/>
                  <a:pt x="2589714" y="235564"/>
                  <a:pt x="2612923" y="460484"/>
                </a:cubicBezTo>
                <a:cubicBezTo>
                  <a:pt x="2636132" y="685404"/>
                  <a:pt x="2550278" y="816554"/>
                  <a:pt x="2612923" y="983762"/>
                </a:cubicBezTo>
                <a:cubicBezTo>
                  <a:pt x="2675568" y="1150970"/>
                  <a:pt x="2586836" y="1350017"/>
                  <a:pt x="2612923" y="1444246"/>
                </a:cubicBezTo>
                <a:cubicBezTo>
                  <a:pt x="2639010" y="1538475"/>
                  <a:pt x="2591842" y="1721309"/>
                  <a:pt x="2612923" y="1904730"/>
                </a:cubicBezTo>
                <a:cubicBezTo>
                  <a:pt x="2634004" y="2088151"/>
                  <a:pt x="2569830" y="2207356"/>
                  <a:pt x="2612923" y="2333818"/>
                </a:cubicBezTo>
                <a:cubicBezTo>
                  <a:pt x="2656016" y="2460280"/>
                  <a:pt x="2536811" y="2741691"/>
                  <a:pt x="2612923" y="3139665"/>
                </a:cubicBezTo>
                <a:cubicBezTo>
                  <a:pt x="2425785" y="3145084"/>
                  <a:pt x="2254403" y="3092968"/>
                  <a:pt x="2064209" y="3139665"/>
                </a:cubicBezTo>
                <a:cubicBezTo>
                  <a:pt x="1874015" y="3186362"/>
                  <a:pt x="1782491" y="3129821"/>
                  <a:pt x="1515495" y="3139665"/>
                </a:cubicBezTo>
                <a:cubicBezTo>
                  <a:pt x="1248499" y="3149509"/>
                  <a:pt x="1196950" y="3110440"/>
                  <a:pt x="1045169" y="3139665"/>
                </a:cubicBezTo>
                <a:cubicBezTo>
                  <a:pt x="893388" y="3168890"/>
                  <a:pt x="686337" y="3117364"/>
                  <a:pt x="470326" y="3139665"/>
                </a:cubicBezTo>
                <a:cubicBezTo>
                  <a:pt x="254315" y="3161966"/>
                  <a:pt x="126319" y="3103547"/>
                  <a:pt x="0" y="3139665"/>
                </a:cubicBezTo>
                <a:cubicBezTo>
                  <a:pt x="-16656" y="2977070"/>
                  <a:pt x="10397" y="2783379"/>
                  <a:pt x="0" y="2647784"/>
                </a:cubicBezTo>
                <a:cubicBezTo>
                  <a:pt x="-10397" y="2512189"/>
                  <a:pt x="9722" y="2300079"/>
                  <a:pt x="0" y="2124507"/>
                </a:cubicBezTo>
                <a:cubicBezTo>
                  <a:pt x="-9722" y="1948935"/>
                  <a:pt x="14480" y="1791579"/>
                  <a:pt x="0" y="1664022"/>
                </a:cubicBezTo>
                <a:cubicBezTo>
                  <a:pt x="-14480" y="1536466"/>
                  <a:pt x="56854" y="1238550"/>
                  <a:pt x="0" y="1109348"/>
                </a:cubicBezTo>
                <a:cubicBezTo>
                  <a:pt x="-56854" y="980146"/>
                  <a:pt x="12430" y="728435"/>
                  <a:pt x="0" y="523278"/>
                </a:cubicBezTo>
                <a:cubicBezTo>
                  <a:pt x="-12430" y="318121"/>
                  <a:pt x="28005" y="112212"/>
                  <a:pt x="0" y="0"/>
                </a:cubicBezTo>
                <a:close/>
              </a:path>
              <a:path w="2612923" h="3139665" stroke="0" extrusionOk="0">
                <a:moveTo>
                  <a:pt x="0" y="0"/>
                </a:moveTo>
                <a:cubicBezTo>
                  <a:pt x="122375" y="-52456"/>
                  <a:pt x="330440" y="6250"/>
                  <a:pt x="444197" y="0"/>
                </a:cubicBezTo>
                <a:cubicBezTo>
                  <a:pt x="557954" y="-6250"/>
                  <a:pt x="839812" y="56598"/>
                  <a:pt x="966782" y="0"/>
                </a:cubicBezTo>
                <a:cubicBezTo>
                  <a:pt x="1093752" y="-56598"/>
                  <a:pt x="1373184" y="11530"/>
                  <a:pt x="1541625" y="0"/>
                </a:cubicBezTo>
                <a:cubicBezTo>
                  <a:pt x="1710066" y="-11530"/>
                  <a:pt x="1809542" y="38111"/>
                  <a:pt x="2038080" y="0"/>
                </a:cubicBezTo>
                <a:cubicBezTo>
                  <a:pt x="2266619" y="-38111"/>
                  <a:pt x="2436833" y="68975"/>
                  <a:pt x="2612923" y="0"/>
                </a:cubicBezTo>
                <a:cubicBezTo>
                  <a:pt x="2668085" y="273322"/>
                  <a:pt x="2584093" y="433427"/>
                  <a:pt x="2612923" y="554674"/>
                </a:cubicBezTo>
                <a:cubicBezTo>
                  <a:pt x="2641753" y="675921"/>
                  <a:pt x="2560888" y="858312"/>
                  <a:pt x="2612923" y="1077952"/>
                </a:cubicBezTo>
                <a:cubicBezTo>
                  <a:pt x="2664958" y="1297592"/>
                  <a:pt x="2564948" y="1420770"/>
                  <a:pt x="2612923" y="1538436"/>
                </a:cubicBezTo>
                <a:cubicBezTo>
                  <a:pt x="2660898" y="1656102"/>
                  <a:pt x="2587207" y="1844015"/>
                  <a:pt x="2612923" y="1998920"/>
                </a:cubicBezTo>
                <a:cubicBezTo>
                  <a:pt x="2638639" y="2153825"/>
                  <a:pt x="2602804" y="2280467"/>
                  <a:pt x="2612923" y="2459404"/>
                </a:cubicBezTo>
                <a:cubicBezTo>
                  <a:pt x="2623042" y="2638341"/>
                  <a:pt x="2555834" y="2862199"/>
                  <a:pt x="2612923" y="3139665"/>
                </a:cubicBezTo>
                <a:cubicBezTo>
                  <a:pt x="2425077" y="3195337"/>
                  <a:pt x="2220378" y="3094380"/>
                  <a:pt x="2090338" y="3139665"/>
                </a:cubicBezTo>
                <a:cubicBezTo>
                  <a:pt x="1960299" y="3184950"/>
                  <a:pt x="1810499" y="3126514"/>
                  <a:pt x="1593883" y="3139665"/>
                </a:cubicBezTo>
                <a:cubicBezTo>
                  <a:pt x="1377267" y="3152816"/>
                  <a:pt x="1264413" y="3129505"/>
                  <a:pt x="1123557" y="3139665"/>
                </a:cubicBezTo>
                <a:cubicBezTo>
                  <a:pt x="982701" y="3149825"/>
                  <a:pt x="805306" y="3126441"/>
                  <a:pt x="600972" y="3139665"/>
                </a:cubicBezTo>
                <a:cubicBezTo>
                  <a:pt x="396638" y="3152889"/>
                  <a:pt x="125293" y="3101227"/>
                  <a:pt x="0" y="3139665"/>
                </a:cubicBezTo>
                <a:cubicBezTo>
                  <a:pt x="-14643" y="2974721"/>
                  <a:pt x="9743" y="2811122"/>
                  <a:pt x="0" y="2710577"/>
                </a:cubicBezTo>
                <a:cubicBezTo>
                  <a:pt x="-9743" y="2610032"/>
                  <a:pt x="32389" y="2352354"/>
                  <a:pt x="0" y="2124507"/>
                </a:cubicBezTo>
                <a:cubicBezTo>
                  <a:pt x="-32389" y="1896660"/>
                  <a:pt x="32018" y="1899010"/>
                  <a:pt x="0" y="1695419"/>
                </a:cubicBezTo>
                <a:cubicBezTo>
                  <a:pt x="-32018" y="1491828"/>
                  <a:pt x="13008" y="1399579"/>
                  <a:pt x="0" y="1109348"/>
                </a:cubicBezTo>
                <a:cubicBezTo>
                  <a:pt x="-13008" y="819117"/>
                  <a:pt x="57906" y="780315"/>
                  <a:pt x="0" y="554674"/>
                </a:cubicBezTo>
                <a:cubicBezTo>
                  <a:pt x="-57906" y="329033"/>
                  <a:pt x="38586" y="126882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67728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Spring Bean</a:t>
            </a:r>
            <a:r>
              <a:rPr lang="ru-RU" sz="2000" dirty="0"/>
              <a:t> – это обычный объект </a:t>
            </a:r>
            <a:r>
              <a:rPr lang="en-US" sz="2000" dirty="0"/>
              <a:t>Java</a:t>
            </a:r>
            <a:r>
              <a:rPr lang="ru-RU" sz="2000" dirty="0"/>
              <a:t>, (</a:t>
            </a:r>
            <a:r>
              <a:rPr lang="en-US" sz="2000" dirty="0"/>
              <a:t>POJO</a:t>
            </a:r>
            <a:r>
              <a:rPr lang="ru-RU" sz="2000" dirty="0"/>
              <a:t>), в который закладывается дополнительная метаинформация, с помощью которой </a:t>
            </a:r>
            <a:r>
              <a:rPr lang="en-US" sz="2000" dirty="0"/>
              <a:t>ApplicationContext</a:t>
            </a:r>
            <a:r>
              <a:rPr lang="ru-RU" sz="2000" dirty="0"/>
              <a:t> распознает в нем сущность, которой он должен управлять.</a:t>
            </a:r>
          </a:p>
        </p:txBody>
      </p:sp>
    </p:spTree>
    <p:extLst>
      <p:ext uri="{BB962C8B-B14F-4D97-AF65-F5344CB8AC3E}">
        <p14:creationId xmlns:p14="http://schemas.microsoft.com/office/powerpoint/2010/main" val="164499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Реализация инверсии управления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1772981"/>
          </a:xfrm>
        </p:spPr>
        <p:txBody>
          <a:bodyPr>
            <a:normAutofit fontScale="92500"/>
          </a:bodyPr>
          <a:lstStyle/>
          <a:p>
            <a:pPr marL="0" lvl="1" indent="360000">
              <a:buNone/>
            </a:pPr>
            <a:r>
              <a:rPr lang="ru-RU" sz="2800" dirty="0"/>
              <a:t>Поиск зависимостей – вызывающий объект запрашивает у контейнера экземпляр класса с определённым именем или типом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A43A1014-6F88-9368-606D-5CC8AA89FE75}"/>
              </a:ext>
            </a:extLst>
          </p:cNvPr>
          <p:cNvGrpSpPr/>
          <p:nvPr/>
        </p:nvGrpSpPr>
        <p:grpSpPr>
          <a:xfrm>
            <a:off x="1639540" y="3598606"/>
            <a:ext cx="3487990" cy="2756616"/>
            <a:chOff x="838199" y="3736259"/>
            <a:chExt cx="3487990" cy="2756616"/>
          </a:xfrm>
        </p:grpSpPr>
        <p:sp>
          <p:nvSpPr>
            <p:cNvPr id="4" name="Скругленный прямоугольник 3">
              <a:extLst>
                <a:ext uri="{FF2B5EF4-FFF2-40B4-BE49-F238E27FC236}">
                  <a16:creationId xmlns:a16="http://schemas.microsoft.com/office/drawing/2014/main" id="{D4F6BC74-38F3-BC6A-604D-96C6CF48BED0}"/>
                </a:ext>
              </a:extLst>
            </p:cNvPr>
            <p:cNvSpPr/>
            <p:nvPr/>
          </p:nvSpPr>
          <p:spPr>
            <a:xfrm>
              <a:off x="952311" y="3736259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F8E9FEED-182D-F1A9-ECA7-8181216EE182}"/>
                </a:ext>
              </a:extLst>
            </p:cNvPr>
            <p:cNvSpPr/>
            <p:nvPr/>
          </p:nvSpPr>
          <p:spPr>
            <a:xfrm>
              <a:off x="838199" y="5863611"/>
              <a:ext cx="1585076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</a:t>
              </a:r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E72D6DA6-63E7-A6D4-9163-5D5F2304C3C7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1630737" y="4365523"/>
              <a:ext cx="0" cy="1498088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F1CAF-8EC5-A2A1-3652-5AA1B7B830FF}"/>
                </a:ext>
              </a:extLst>
            </p:cNvPr>
            <p:cNvSpPr txBox="1"/>
            <p:nvPr/>
          </p:nvSpPr>
          <p:spPr>
            <a:xfrm>
              <a:off x="1630736" y="4575958"/>
              <a:ext cx="269545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очень нужен объект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UserServiceImpl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, который имплементирует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UserService. 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Дай, по-братски.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4CBE7B9-35CD-32B9-FB05-8CE5E3135294}"/>
              </a:ext>
            </a:extLst>
          </p:cNvPr>
          <p:cNvGrpSpPr/>
          <p:nvPr/>
        </p:nvGrpSpPr>
        <p:grpSpPr>
          <a:xfrm>
            <a:off x="6347512" y="3593432"/>
            <a:ext cx="3669707" cy="2769164"/>
            <a:chOff x="7684093" y="3723711"/>
            <a:chExt cx="3669707" cy="2769164"/>
          </a:xfrm>
        </p:grpSpPr>
        <p:sp>
          <p:nvSpPr>
            <p:cNvPr id="6" name="Скругленный прямоугольник 5">
              <a:extLst>
                <a:ext uri="{FF2B5EF4-FFF2-40B4-BE49-F238E27FC236}">
                  <a16:creationId xmlns:a16="http://schemas.microsoft.com/office/drawing/2014/main" id="{F11F74D0-1765-2B65-AEB7-D5A00ADB0DBC}"/>
                </a:ext>
              </a:extLst>
            </p:cNvPr>
            <p:cNvSpPr/>
            <p:nvPr/>
          </p:nvSpPr>
          <p:spPr>
            <a:xfrm>
              <a:off x="9299473" y="3723711"/>
              <a:ext cx="1356851" cy="629264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ApplicationContext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D5BFCEEA-35AF-9558-38D7-10FB5227DBC9}"/>
                </a:ext>
              </a:extLst>
            </p:cNvPr>
            <p:cNvSpPr/>
            <p:nvPr/>
          </p:nvSpPr>
          <p:spPr>
            <a:xfrm>
              <a:off x="8601998" y="5415657"/>
              <a:ext cx="2751802" cy="1077218"/>
            </a:xfrm>
            <a:prstGeom prst="roundRect">
              <a:avLst/>
            </a:prstGeom>
            <a:noFill/>
            <a:ln w="12700"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Вызывающий объект, в классе которого объявлено поле </a:t>
              </a:r>
              <a:r>
                <a:rPr lang="en-US" dirty="0">
                  <a:ln>
                    <a:solidFill>
                      <a:srgbClr val="002060"/>
                    </a:solidFill>
                  </a:ln>
                  <a:solidFill>
                    <a:srgbClr val="002060"/>
                  </a:solidFill>
                  <a:latin typeface="+mj-lt"/>
                </a:rPr>
                <a:t>UserService</a:t>
              </a:r>
              <a:endParaRPr lang="ru-RU" dirty="0">
                <a:ln>
                  <a:solidFill>
                    <a:srgbClr val="002060"/>
                  </a:solidFill>
                </a:ln>
                <a:solidFill>
                  <a:srgbClr val="002060"/>
                </a:solidFill>
                <a:latin typeface="+mj-lt"/>
              </a:endParaRPr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167D2CDF-9F9E-DEF0-5B3E-60B3B80912DD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>
              <a:off x="9977899" y="4352975"/>
              <a:ext cx="0" cy="1062682"/>
            </a:xfrm>
            <a:prstGeom prst="straightConnector1">
              <a:avLst/>
            </a:prstGeom>
            <a:ln w="12700">
              <a:solidFill>
                <a:srgbClr val="00206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089AA5-8732-1A0C-29A1-BAE29037F804}"/>
                </a:ext>
              </a:extLst>
            </p:cNvPr>
            <p:cNvSpPr txBox="1"/>
            <p:nvPr/>
          </p:nvSpPr>
          <p:spPr>
            <a:xfrm>
              <a:off x="7684093" y="4468817"/>
              <a:ext cx="23794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Братан, вижу тебе нужен </a:t>
              </a:r>
              <a:r>
                <a:rPr lang="en-US" sz="1600" dirty="0">
                  <a:solidFill>
                    <a:srgbClr val="002060"/>
                  </a:solidFill>
                  <a:latin typeface="+mj-lt"/>
                </a:rPr>
                <a:t>UserService</a:t>
              </a:r>
              <a:r>
                <a:rPr lang="ru-RU" sz="1600" dirty="0">
                  <a:solidFill>
                    <a:srgbClr val="002060"/>
                  </a:solidFill>
                  <a:latin typeface="+mj-lt"/>
                </a:rPr>
                <a:t>. На, брат, кайфуй.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D9793E6-98A0-51A6-8BBD-05E6782CF840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7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360000">
              <a:buNone/>
            </a:pPr>
            <a:r>
              <a:rPr lang="ru-RU" sz="2600" dirty="0"/>
              <a:t>Внедрение зависимостей – способ, в котором контейнер передает экземпляры объектов по их имени другим объектам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9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</a:t>
            </a:r>
            <a:r>
              <a:rPr lang="ru-RU" dirty="0"/>
              <a:t> Поиск зависимостей</a:t>
            </a:r>
            <a:endParaRPr lang="en-US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56D0E2-2FA7-CE5A-E76D-7EC7B4CA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01" y="1690687"/>
            <a:ext cx="9290869" cy="4363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127000" dir="2700000" algn="tl" rotWithShape="0">
              <a:schemeClr val="tx1">
                <a:lumMod val="95000"/>
                <a:lumOff val="5000"/>
                <a:alpha val="20000"/>
              </a:schemeClr>
            </a:outerShdw>
            <a:reflection stA="4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3511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1B76-34AC-4DFA-9D6A-4057A1E2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инверсии управления</a:t>
            </a:r>
            <a:r>
              <a:rPr lang="en-US" dirty="0"/>
              <a:t>. </a:t>
            </a:r>
            <a:r>
              <a:rPr lang="ru-RU" dirty="0"/>
              <a:t>Внедрение зависимостей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DD1-8954-40E8-898D-4E9725FC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0157" cy="4351338"/>
          </a:xfrm>
        </p:spPr>
        <p:txBody>
          <a:bodyPr>
            <a:normAutofit/>
          </a:bodyPr>
          <a:lstStyle/>
          <a:p>
            <a:pPr marL="0" indent="360000" algn="l" fontAlgn="base">
              <a:buNone/>
            </a:pPr>
            <a:r>
              <a:rPr lang="ru-RU" b="0" i="0" u="none" strike="noStrike" dirty="0">
                <a:effectLst/>
              </a:rPr>
              <a:t>Внедрение зависимостей в </a:t>
            </a:r>
            <a:r>
              <a:rPr lang="en-US" b="0" i="0" u="none" strike="noStrike" dirty="0">
                <a:effectLst/>
              </a:rPr>
              <a:t>Spring</a:t>
            </a:r>
            <a:r>
              <a:rPr lang="ru-RU" b="0" i="0" u="none" strike="noStrike" dirty="0">
                <a:effectLst/>
              </a:rPr>
              <a:t> реализуется несколькими способами:</a:t>
            </a:r>
          </a:p>
          <a:p>
            <a:pPr marL="0" indent="360000" algn="l" fontAlgn="base">
              <a:buNone/>
            </a:pPr>
            <a:endParaRPr lang="ru-RU" b="0" i="0" u="none" strike="noStrike" dirty="0">
              <a:effectLst/>
            </a:endParaRP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конструктор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en" sz="2800" b="0" i="0" u="none" strike="noStrike" dirty="0">
                <a:effectLst/>
              </a:rPr>
              <a:t>set-</a:t>
            </a:r>
            <a:r>
              <a:rPr lang="ru-RU" sz="2800" b="0" i="0" u="none" strike="noStrike" dirty="0">
                <a:effectLst/>
              </a:rPr>
              <a:t>метод</a:t>
            </a:r>
          </a:p>
          <a:p>
            <a:pPr marL="505800" lvl="1" fontAlgn="base"/>
            <a:r>
              <a:rPr lang="ru-RU" sz="2800" b="0" i="0" u="none" strike="noStrike" dirty="0">
                <a:effectLst/>
              </a:rPr>
              <a:t>Внедрение через </a:t>
            </a:r>
            <a:r>
              <a:rPr lang="ru-RU" sz="2800" dirty="0"/>
              <a:t>свойства</a:t>
            </a:r>
            <a:endParaRPr lang="ru-RU" b="0" i="0" u="none" strike="noStrike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97405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_technologies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ramming_technologies" id="{FDD3B8A0-5C92-504C-8C4B-77136AD080A3}" vid="{7DDF665C-0F1D-AA4E-9E6C-4ACD30582F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programming_technologies</Template>
  <TotalTime>17275</TotalTime>
  <Words>1123</Words>
  <Application>Microsoft Macintosh PowerPoint</Application>
  <PresentationFormat>Широкоэкранный</PresentationFormat>
  <Paragraphs>122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programming_technologies</vt:lpstr>
      <vt:lpstr>Технологии программирования</vt:lpstr>
      <vt:lpstr>Фреймворк</vt:lpstr>
      <vt:lpstr>Spring Framework</vt:lpstr>
      <vt:lpstr>Зачем оно нам надо?</vt:lpstr>
      <vt:lpstr>Инверсия управления</vt:lpstr>
      <vt:lpstr>Spring. Инверсия управления</vt:lpstr>
      <vt:lpstr>Spring. Реализация инверсии управления</vt:lpstr>
      <vt:lpstr>Реализация инверсии управления. Поиск зависимостей</vt:lpstr>
      <vt:lpstr>Реализация инверсии управления. Внедрение зависимостей</vt:lpstr>
      <vt:lpstr>Внедрение зависимостей. Конструктор</vt:lpstr>
      <vt:lpstr>Внедрение зависимостей. Конструктор. Spring. </vt:lpstr>
      <vt:lpstr>Внедрение зависимостей. Set-метод</vt:lpstr>
      <vt:lpstr>Внедрение зависимостей. Set-метод. Spring. </vt:lpstr>
      <vt:lpstr>Внедрение зависимостей. Свойства</vt:lpstr>
      <vt:lpstr>Внедрение зависимостей. Свойства. Spring</vt:lpstr>
      <vt:lpstr>Презентация PowerPoint</vt:lpstr>
      <vt:lpstr>Парсинг конфигурации и создание BeanDefinition</vt:lpstr>
      <vt:lpstr>Xml конфигурация</vt:lpstr>
      <vt:lpstr>Конфигурация через аннотации с указанием пакета для сканирования или JavaConfig</vt:lpstr>
      <vt:lpstr>Конфигурация через аннотации с указанием пакета для сканирования или JavaConfig</vt:lpstr>
      <vt:lpstr>Конфигурация через аннотации с указанием пакета для сканирования или JavaConfig</vt:lpstr>
      <vt:lpstr>Настройка созданных BeanDefinition</vt:lpstr>
      <vt:lpstr>Настройка созданных BeanDefinition</vt:lpstr>
      <vt:lpstr>Создание кастомных FactoryBean</vt:lpstr>
      <vt:lpstr>Создание экземпляров бинов</vt:lpstr>
      <vt:lpstr>Настройка созданных бинов</vt:lpstr>
      <vt:lpstr>Настройка созданных бинов</vt:lpstr>
      <vt:lpstr>Настройка созданных бинов</vt:lpstr>
      <vt:lpstr>Scope бинов</vt:lpstr>
      <vt:lpstr>Проекты в Spring</vt:lpstr>
      <vt:lpstr>Проекты в Spring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</dc:title>
  <dc:creator>XMagicAdmin</dc:creator>
  <cp:lastModifiedBy>Бутенко Олег Романович</cp:lastModifiedBy>
  <cp:revision>14</cp:revision>
  <dcterms:created xsi:type="dcterms:W3CDTF">2023-03-11T19:20:44Z</dcterms:created>
  <dcterms:modified xsi:type="dcterms:W3CDTF">2024-03-26T15:29:00Z</dcterms:modified>
</cp:coreProperties>
</file>